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77" r:id="rId6"/>
    <p:sldMasterId id="2147483691" r:id="rId7"/>
  </p:sldMasterIdLst>
  <p:notesMasterIdLst>
    <p:notesMasterId r:id="rId24"/>
  </p:notesMasterIdLst>
  <p:sldIdLst>
    <p:sldId id="256" r:id="rId8"/>
    <p:sldId id="257" r:id="rId9"/>
    <p:sldId id="272" r:id="rId10"/>
    <p:sldId id="273" r:id="rId11"/>
    <p:sldId id="274" r:id="rId12"/>
    <p:sldId id="270" r:id="rId13"/>
    <p:sldId id="261" r:id="rId14"/>
    <p:sldId id="271" r:id="rId15"/>
    <p:sldId id="277" r:id="rId16"/>
    <p:sldId id="279" r:id="rId17"/>
    <p:sldId id="280" r:id="rId18"/>
    <p:sldId id="283" r:id="rId19"/>
    <p:sldId id="285" r:id="rId20"/>
    <p:sldId id="268" r:id="rId21"/>
    <p:sldId id="266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BA3BA-EBE5-4024-B38C-55022AB82ADA}" v="14" dt="2021-04-21T09:32:58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1" y="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" userId="ddc35d72-3574-4f7c-a719-f886483455aa" providerId="ADAL" clId="{915BA3BA-EBE5-4024-B38C-55022AB82ADA}"/>
    <pc:docChg chg="addSld modSld">
      <pc:chgData name="Paul" userId="ddc35d72-3574-4f7c-a719-f886483455aa" providerId="ADAL" clId="{915BA3BA-EBE5-4024-B38C-55022AB82ADA}" dt="2021-04-21T09:32:58.878" v="13"/>
      <pc:docMkLst>
        <pc:docMk/>
      </pc:docMkLst>
      <pc:sldChg chg="add">
        <pc:chgData name="Paul" userId="ddc35d72-3574-4f7c-a719-f886483455aa" providerId="ADAL" clId="{915BA3BA-EBE5-4024-B38C-55022AB82ADA}" dt="2021-03-24T04:56:34.032" v="0"/>
        <pc:sldMkLst>
          <pc:docMk/>
          <pc:sldMk cId="2578099217" sldId="266"/>
        </pc:sldMkLst>
      </pc:sldChg>
      <pc:sldChg chg="modSp">
        <pc:chgData name="Paul" userId="ddc35d72-3574-4f7c-a719-f886483455aa" providerId="ADAL" clId="{915BA3BA-EBE5-4024-B38C-55022AB82ADA}" dt="2021-04-21T09:01:09.745" v="12" actId="20577"/>
        <pc:sldMkLst>
          <pc:docMk/>
          <pc:sldMk cId="2201904027" sldId="279"/>
        </pc:sldMkLst>
        <pc:spChg chg="mod">
          <ac:chgData name="Paul" userId="ddc35d72-3574-4f7c-a719-f886483455aa" providerId="ADAL" clId="{915BA3BA-EBE5-4024-B38C-55022AB82ADA}" dt="2021-04-21T09:01:09.745" v="12" actId="20577"/>
          <ac:spMkLst>
            <pc:docMk/>
            <pc:sldMk cId="2201904027" sldId="279"/>
            <ac:spMk id="3" creationId="{00000000-0000-0000-0000-000000000000}"/>
          </ac:spMkLst>
        </pc:spChg>
      </pc:sldChg>
      <pc:sldChg chg="modSp">
        <pc:chgData name="Paul" userId="ddc35d72-3574-4f7c-a719-f886483455aa" providerId="ADAL" clId="{915BA3BA-EBE5-4024-B38C-55022AB82ADA}" dt="2021-04-21T09:00:44.278" v="1" actId="6549"/>
        <pc:sldMkLst>
          <pc:docMk/>
          <pc:sldMk cId="562661641" sldId="280"/>
        </pc:sldMkLst>
        <pc:spChg chg="mod">
          <ac:chgData name="Paul" userId="ddc35d72-3574-4f7c-a719-f886483455aa" providerId="ADAL" clId="{915BA3BA-EBE5-4024-B38C-55022AB82ADA}" dt="2021-04-21T09:00:44.278" v="1" actId="6549"/>
          <ac:spMkLst>
            <pc:docMk/>
            <pc:sldMk cId="562661641" sldId="280"/>
            <ac:spMk id="3" creationId="{00000000-0000-0000-0000-000000000000}"/>
          </ac:spMkLst>
        </pc:spChg>
      </pc:sldChg>
      <pc:sldChg chg="modAnim">
        <pc:chgData name="Paul" userId="ddc35d72-3574-4f7c-a719-f886483455aa" providerId="ADAL" clId="{915BA3BA-EBE5-4024-B38C-55022AB82ADA}" dt="2021-04-21T09:32:58.878" v="13"/>
        <pc:sldMkLst>
          <pc:docMk/>
          <pc:sldMk cId="286568614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B33BA-2DC3-4A64-B163-D97CDE41F572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8BAF2-11E6-4D5F-8673-9C3CAA73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0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your peace of mind, Bluedog</a:t>
            </a:r>
            <a:r>
              <a:rPr lang="en-GB" baseline="0" dirty="0"/>
              <a:t> Security Monitoring is certified to ISO27001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CF015-D9D0-4519-BC27-734F0744EE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3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F0353-F7D8-498D-A455-88EC864C0E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0851F-D598-4385-9679-2E072B1B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17"/>
          <a:stretch/>
        </p:blipFill>
        <p:spPr>
          <a:xfrm>
            <a:off x="1" y="2"/>
            <a:ext cx="12192000" cy="6169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AB3F3-C93C-47F7-87D1-0C4D30B5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43" y="4273424"/>
            <a:ext cx="5915607" cy="152089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47264B8-27E0-41D4-A787-9DD1B7F05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72" y="6062312"/>
            <a:ext cx="2193485" cy="681135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0980FA2-D091-4D33-BF45-861A7E4B9CB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7243" y="5937366"/>
            <a:ext cx="5915607" cy="681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7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9022-7D5B-4A59-AED8-4065F461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3B339-0B7A-4B08-A2CA-66DF3658A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36823-7BC1-46AD-A042-B7247938D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5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1C0A-73D8-4BFE-9390-A431FD36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4495D-72A9-4704-8A42-F8D2159B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839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0B273-800E-4904-9F4B-C23B6386E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45949-7A53-437B-9AD5-9BA63BB10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362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structorInformationSlide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108365" y="2832502"/>
            <a:ext cx="6114640" cy="983660"/>
          </a:xfrm>
          <a:prstGeom prst="rect">
            <a:avLst/>
          </a:prstGeom>
        </p:spPr>
        <p:txBody>
          <a:bodyPr/>
          <a:lstStyle>
            <a:lvl1pPr marL="228594" indent="0">
              <a:buFontTx/>
              <a:buNone/>
              <a:defRPr sz="2933" baseline="0">
                <a:solidFill>
                  <a:schemeClr val="tx1">
                    <a:lumMod val="85000"/>
                    <a:lumOff val="15000"/>
                  </a:schemeClr>
                </a:solidFill>
                <a:latin typeface="DINOT" charset="0"/>
              </a:defRPr>
            </a:lvl1pPr>
            <a:lvl2pPr marL="228594" indent="0">
              <a:buFontTx/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DINOT" charset="0"/>
              </a:defRPr>
            </a:lvl2pPr>
            <a:lvl3pPr marL="228594" indent="0">
              <a:buFontTx/>
              <a:buNone/>
              <a:defRPr/>
            </a:lvl3pPr>
            <a:lvl4pPr marL="228594" indent="0">
              <a:buFontTx/>
              <a:buNone/>
              <a:defRPr sz="2200" baseline="0"/>
            </a:lvl4pPr>
            <a:lvl5pPr marL="22859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act-Info"/>
          <p:cNvSpPr>
            <a:spLocks noGrp="1"/>
          </p:cNvSpPr>
          <p:nvPr>
            <p:ph type="body" sz="quarter" idx="11"/>
          </p:nvPr>
        </p:nvSpPr>
        <p:spPr>
          <a:xfrm>
            <a:off x="1226197" y="4230607"/>
            <a:ext cx="6672091" cy="1184811"/>
          </a:xfrm>
          <a:prstGeom prst="rect">
            <a:avLst/>
          </a:prstGeom>
        </p:spPr>
        <p:txBody>
          <a:bodyPr>
            <a:noAutofit/>
          </a:bodyPr>
          <a:lstStyle>
            <a:lvl1pPr marL="609585" indent="-380990">
              <a:buFontTx/>
              <a:buBlip>
                <a:blip r:embed="rId2"/>
              </a:buBlip>
              <a:defRPr sz="2267" baseline="0">
                <a:solidFill>
                  <a:schemeClr val="tx1">
                    <a:lumMod val="50000"/>
                    <a:lumOff val="50000"/>
                  </a:schemeClr>
                </a:solidFill>
                <a:latin typeface="DINOT" charset="0"/>
              </a:defRPr>
            </a:lvl1pPr>
            <a:lvl2pPr marL="609585" indent="-380990">
              <a:buFontTx/>
              <a:buBlip>
                <a:blip r:embed="rId3"/>
              </a:buBlip>
              <a:defRPr sz="2267" baseline="0">
                <a:solidFill>
                  <a:schemeClr val="tx1">
                    <a:lumMod val="50000"/>
                    <a:lumOff val="50000"/>
                  </a:schemeClr>
                </a:solidFill>
                <a:latin typeface="DINOT" charset="0"/>
              </a:defRPr>
            </a:lvl2pPr>
            <a:lvl3pPr marL="609585" indent="-380990">
              <a:buFontTx/>
              <a:buBlip>
                <a:blip r:embed="rId4"/>
              </a:buBlip>
              <a:defRPr sz="2267" baseline="0">
                <a:solidFill>
                  <a:schemeClr val="tx1">
                    <a:lumMod val="50000"/>
                    <a:lumOff val="50000"/>
                  </a:schemeClr>
                </a:solidFill>
                <a:latin typeface="DINOT" charset="0"/>
              </a:defRPr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7975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 not remove" hidden="1">
            <a:extLst>
              <a:ext uri="{FF2B5EF4-FFF2-40B4-BE49-F238E27FC236}">
                <a16:creationId xmlns:a16="http://schemas.microsoft.com/office/drawing/2014/main" id="{184FDCAF-6959-4708-B358-D88FDEAB55E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" y="-176361"/>
            <a:ext cx="6351" cy="359073"/>
          </a:xfrm>
          <a:prstGeom prst="octagon">
            <a:avLst/>
          </a:prstGeom>
          <a:noFill/>
          <a:ln w="25400" cap="flat">
            <a:noFill/>
            <a:prstDash val="solid"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prstDash val="solid"/>
                <a:miter lim="400000"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292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CE4FFF-98C1-493A-A1FA-F94CAD57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40" y="365131"/>
            <a:ext cx="10666053" cy="4278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22222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4F7482-C17E-4693-B71A-1ABF46AE6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040" y="792956"/>
            <a:ext cx="10666053" cy="45243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2222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6185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FC1BDB22-E617-4321-BA72-0537043949E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" y="-176361"/>
            <a:ext cx="6351" cy="359073"/>
          </a:xfrm>
          <a:prstGeom prst="octagon">
            <a:avLst/>
          </a:prstGeom>
          <a:noFill/>
          <a:ln w="25400" cap="flat">
            <a:noFill/>
            <a:prstDash val="solid"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prstDash val="solid"/>
                <a:miter lim="400000"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292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309013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F0353-F7D8-498D-A455-88EC864C0E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0851F-D598-4385-9679-2E072B1B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25276"/>
            <a:ext cx="12192000" cy="859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AB3F3-C93C-47F7-87D1-0C4D30B5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47" y="4273424"/>
            <a:ext cx="5915607" cy="152089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47264B8-27E0-41D4-A787-9DD1B7F05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72" y="6062318"/>
            <a:ext cx="2193485" cy="681135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0980FA2-D091-4D33-BF45-861A7E4B9CB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7247" y="5937366"/>
            <a:ext cx="5915607" cy="681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67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C1CF-9893-4D7F-A93D-FA6B4387D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04C98-EB6B-4A88-AFE0-8842A5751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79" b="466"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C2C85-A022-4CC0-9226-EA8974923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77" y="6062309"/>
            <a:ext cx="2193489" cy="681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E35BC-32F0-4496-972C-FB3FC132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5" y="1709746"/>
            <a:ext cx="5859895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34E64-76EB-4CEA-B174-6CC344B24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5" y="4589471"/>
            <a:ext cx="58598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70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2F7E-D2EA-4AFB-B3F0-839083C6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7B16-08E4-475B-B047-C662096A5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2269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DB3B-CFF7-40EB-B92A-7943EA53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EE08E-D746-4640-9DB4-64BC10F0C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E0742-0CF6-4E34-ABE2-DF044868F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70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C1CF-9893-4D7F-A93D-FA6B4387D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04C98-EB6B-4A88-AFE0-8842A5751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79" b="466"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C2C85-A022-4CC0-9226-EA8974923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73" y="6062309"/>
            <a:ext cx="2193489" cy="681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E35BC-32F0-4496-972C-FB3FC132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5859895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34E64-76EB-4CEA-B174-6CC344B24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58598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657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6A70-0FF0-49B2-BC25-9FC1137B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E4FD4-F5F4-4FF2-BB44-B00C320C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983A3-574B-48DF-AF7F-CED2C8B5E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23BF-1004-4D9F-9452-2D187D1D4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CC7D7-5C0D-4F12-9B3C-F07BD2948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6503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2AD4-5ECA-44A0-92F0-647353C6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0297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13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55498-A0B6-4BD7-9D7B-6306B48F0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6661F-6513-4236-84DA-9F768D7B1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7" y="6226688"/>
            <a:ext cx="1692611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1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E4B0-36FB-4821-9CBE-606721D0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6B43-2D32-4A0C-BDF3-4EE6EE18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D7D18-0C4F-421B-B782-6C64BDC4B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309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9022-7D5B-4A59-AED8-4065F461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3B339-0B7A-4B08-A2CA-66DF3658A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36823-7BC1-46AD-A042-B7247938D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44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1C0A-73D8-4BFE-9390-A431FD36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4495D-72A9-4704-8A42-F8D2159B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1669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0B273-800E-4904-9F4B-C23B6386E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45949-7A53-437B-9AD5-9BA63BB10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9392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269F-CE18-40BD-AEB4-A6F66D4C0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81918-B0DA-4367-BC5D-19E2CA47A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4553-541B-4FDC-BECF-4F599228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8C8-EBC7-47E9-BA5C-33896C1F77AD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E597-8E95-45AC-844E-418099EC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D7B9-B25C-4A48-9907-0CB16CEC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D5C-F1D7-4B46-AF8A-32D92C2B2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07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BF0353-F7D8-498D-A455-88EC864C0E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0851F-D598-4385-9679-2E072B1B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25276"/>
            <a:ext cx="12192000" cy="859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AB3F3-C93C-47F7-87D1-0C4D30B5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45" y="4273424"/>
            <a:ext cx="5915607" cy="1520891"/>
          </a:xfrm>
        </p:spPr>
        <p:txBody>
          <a:bodyPr anchor="b">
            <a:normAutofit/>
          </a:bodyPr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47264B8-27E0-41D4-A787-9DD1B7F05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72" y="6062313"/>
            <a:ext cx="2193485" cy="681135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0980FA2-D091-4D33-BF45-861A7E4B9CB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7245" y="5937367"/>
            <a:ext cx="5915607" cy="68113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52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2F7E-D2EA-4AFB-B3F0-839083C6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7B16-08E4-475B-B047-C662096A5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8755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68C1CF-9893-4D7F-A93D-FA6B4387D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04C98-EB6B-4A88-AFE0-8842A5751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27" y="0"/>
            <a:ext cx="662969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C2C85-A022-4CC0-9226-EA8974923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74" y="6062309"/>
            <a:ext cx="2193489" cy="681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E35BC-32F0-4496-972C-FB3FC132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1"/>
            <a:ext cx="5859895" cy="2852737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34E64-76EB-4CEA-B174-6CC344B24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5859895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658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2F7E-D2EA-4AFB-B3F0-839083C6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7B16-08E4-475B-B047-C662096A5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2246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DB3B-CFF7-40EB-B92A-7943EA53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EE08E-D746-4640-9DB4-64BC10F0C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E0742-0CF6-4E34-ABE2-DF044868F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747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6A70-0FF0-49B2-BC25-9FC1137B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E4FD4-F5F4-4FF2-BB44-B00C320C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983A3-574B-48DF-AF7F-CED2C8B5E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23BF-1004-4D9F-9452-2D187D1D4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CC7D7-5C0D-4F12-9B3C-F07BD2948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4871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2AD4-5ECA-44A0-92F0-647353C6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7243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559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55498-A0B6-4BD7-9D7B-6306B48F0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6661F-6513-4236-84DA-9F768D7B1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5" y="6226688"/>
            <a:ext cx="1692611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74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E4B0-36FB-4821-9CBE-606721D0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6B43-2D32-4A0C-BDF3-4EE6EE18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D7D18-0C4F-421B-B782-6C64BDC4B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200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9022-7D5B-4A59-AED8-4065F461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3B339-0B7A-4B08-A2CA-66DF3658A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36823-7BC1-46AD-A042-B7247938D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045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1C0A-73D8-4BFE-9390-A431FD36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4495D-72A9-4704-8A42-F8D2159B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720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DB3B-CFF7-40EB-B92A-7943EA53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EE08E-D746-4640-9DB4-64BC10F0C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E0742-0CF6-4E34-ABE2-DF044868F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7993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0B273-800E-4904-9F4B-C23B6386E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45949-7A53-437B-9AD5-9BA63BB10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96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6A70-0FF0-49B2-BC25-9FC1137B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E4FD4-F5F4-4FF2-BB44-B00C320C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983A3-574B-48DF-AF7F-CED2C8B5E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23BF-1004-4D9F-9452-2D187D1D4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CC7D7-5C0D-4F12-9B3C-F07BD2948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856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2AD4-5ECA-44A0-92F0-647353C6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20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23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55498-A0B6-4BD7-9D7B-6306B48F0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6661F-6513-4236-84DA-9F768D7B1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5" y="6226688"/>
            <a:ext cx="1692611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2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E4B0-36FB-4821-9CBE-606721D0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6B43-2D32-4A0C-BDF3-4EE6EE18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D7D18-0C4F-421B-B782-6C64BDC4B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07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84156D-96F3-49F9-9DEB-805AF9B6A4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4546" y="6323744"/>
            <a:ext cx="5957455" cy="5342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1BF4D-8A1C-4630-80FE-4F5731F8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7485-7858-407F-8DD8-CA1465298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9A24DAA-C6CB-4A46-B440-1050FF797D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" y="6224832"/>
            <a:ext cx="1686352" cy="5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925B5A-C2D0-4605-8976-360D4AB9B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47" y="6323744"/>
            <a:ext cx="5957455" cy="53425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35B3101-9000-4640-A613-9C0600273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" y="6224834"/>
            <a:ext cx="1686352" cy="5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 spd="med"/>
  <p:hf sldNum="0" hdr="0" dt="0"/>
  <p:txStyles>
    <p:titleStyle>
      <a:lvl1pPr algn="ctr" defTabSz="412750" eaLnBrk="1" hangingPunct="1">
        <a:defRPr sz="1800">
          <a:latin typeface="+mj-lt"/>
          <a:ea typeface="+mj-ea"/>
          <a:cs typeface="+mj-cs"/>
          <a:sym typeface="Roboto Regular"/>
        </a:defRPr>
      </a:lvl1pPr>
      <a:lvl2pPr indent="1143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2pPr>
      <a:lvl3pPr indent="2286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3pPr>
      <a:lvl4pPr indent="3429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4pPr>
      <a:lvl5pPr indent="4572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5pPr>
      <a:lvl6pPr indent="5715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6pPr>
      <a:lvl7pPr indent="6858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7pPr>
      <a:lvl8pPr indent="8001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8pPr>
      <a:lvl9pPr indent="9144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9pPr>
    </p:titleStyle>
    <p:bodyStyle>
      <a:lvl1pPr algn="ctr" defTabSz="412750" eaLnBrk="1" hangingPunct="1">
        <a:defRPr sz="1800">
          <a:latin typeface="+mj-lt"/>
          <a:ea typeface="+mj-ea"/>
          <a:cs typeface="+mj-cs"/>
          <a:sym typeface="Roboto Regular"/>
        </a:defRPr>
      </a:lvl1pPr>
      <a:lvl2pPr algn="ctr" defTabSz="412750" eaLnBrk="1" hangingPunct="1">
        <a:defRPr sz="1800">
          <a:latin typeface="+mj-lt"/>
          <a:ea typeface="+mj-ea"/>
          <a:cs typeface="+mj-cs"/>
          <a:sym typeface="Roboto Regular"/>
        </a:defRPr>
      </a:lvl2pPr>
      <a:lvl3pPr algn="ctr" defTabSz="412750" eaLnBrk="1" hangingPunct="1">
        <a:defRPr sz="1800">
          <a:latin typeface="+mj-lt"/>
          <a:ea typeface="+mj-ea"/>
          <a:cs typeface="+mj-cs"/>
          <a:sym typeface="Roboto Regular"/>
        </a:defRPr>
      </a:lvl3pPr>
      <a:lvl4pPr algn="ctr" defTabSz="412750" eaLnBrk="1" hangingPunct="1">
        <a:defRPr sz="1800">
          <a:latin typeface="+mj-lt"/>
          <a:ea typeface="+mj-ea"/>
          <a:cs typeface="+mj-cs"/>
          <a:sym typeface="Roboto Regular"/>
        </a:defRPr>
      </a:lvl4pPr>
      <a:lvl5pPr algn="ctr" defTabSz="412750" eaLnBrk="1" hangingPunct="1">
        <a:defRPr sz="1800">
          <a:latin typeface="+mj-lt"/>
          <a:ea typeface="+mj-ea"/>
          <a:cs typeface="+mj-cs"/>
          <a:sym typeface="Roboto Regular"/>
        </a:defRPr>
      </a:lvl5pPr>
      <a:lvl6pPr indent="1778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6pPr>
      <a:lvl7pPr indent="3556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7pPr>
      <a:lvl8pPr indent="5334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8pPr>
      <a:lvl9pPr indent="711200" algn="ctr" defTabSz="412750" eaLnBrk="1" hangingPunct="1">
        <a:defRPr sz="1800">
          <a:latin typeface="+mj-lt"/>
          <a:ea typeface="+mj-ea"/>
          <a:cs typeface="+mj-cs"/>
          <a:sym typeface="Roboto Regular"/>
        </a:defRPr>
      </a:lvl9pPr>
    </p:bodyStyle>
    <p:otherStyle>
      <a:lvl1pPr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1143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2286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3429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4572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5715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6858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8001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914400" algn="ctr" defTabSz="41275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84156D-96F3-49F9-9DEB-805AF9B6A4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4549" y="6323744"/>
            <a:ext cx="5957455" cy="5342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1BF4D-8A1C-4630-80FE-4F5731F8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7485-7858-407F-8DD8-CA1465298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9A24DAA-C6CB-4A46-B440-1050FF797D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" y="6224836"/>
            <a:ext cx="1686352" cy="5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84156D-96F3-49F9-9DEB-805AF9B6A4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4547" y="6323744"/>
            <a:ext cx="5957455" cy="5342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1BF4D-8A1C-4630-80FE-4F5731F8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7485-7858-407F-8DD8-CA1465298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9A24DAA-C6CB-4A46-B440-1050FF797D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" y="6224833"/>
            <a:ext cx="1686352" cy="5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Microsoft 365</a:t>
            </a:r>
            <a:r>
              <a:rPr lang="en-GB" sz="4400" baseline="30000" dirty="0"/>
              <a:t>®</a:t>
            </a:r>
            <a:r>
              <a:rPr lang="en-GB" dirty="0"/>
              <a:t> Security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0"/>
          </p:nvPr>
        </p:nvSpPr>
        <p:spPr>
          <a:xfrm>
            <a:off x="1761932" y="5937366"/>
            <a:ext cx="5558204" cy="681136"/>
          </a:xfrm>
        </p:spPr>
        <p:txBody>
          <a:bodyPr>
            <a:normAutofit/>
          </a:bodyPr>
          <a:lstStyle/>
          <a:p>
            <a:r>
              <a:rPr lang="en-GB" dirty="0"/>
              <a:t>Protecting staff wherever they are</a:t>
            </a:r>
          </a:p>
        </p:txBody>
      </p:sp>
    </p:spTree>
    <p:extLst>
      <p:ext uri="{BB962C8B-B14F-4D97-AF65-F5344CB8AC3E}">
        <p14:creationId xmlns:p14="http://schemas.microsoft.com/office/powerpoint/2010/main" val="362557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only Microsoft 365 Monitoring Service backed by a 24/7/365 fully staffed SOC </a:t>
            </a:r>
            <a:br>
              <a:rPr lang="en-GB" dirty="0"/>
            </a:br>
            <a:endParaRPr lang="en-GB" dirty="0"/>
          </a:p>
          <a:p>
            <a:r>
              <a:rPr lang="en-GB" dirty="0"/>
              <a:t>AI and ML sifting through millions of events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Human eyes checking things that don’t look right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9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861048"/>
            <a:ext cx="3718568" cy="27066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903790" cy="4351338"/>
          </a:xfrm>
        </p:spPr>
        <p:txBody>
          <a:bodyPr/>
          <a:lstStyle/>
          <a:p>
            <a:r>
              <a:rPr lang="en-GB" dirty="0"/>
              <a:t>Bluedog provides a dashboard of events – available anywhere, anytime</a:t>
            </a:r>
          </a:p>
          <a:p>
            <a:endParaRPr lang="en-GB" dirty="0"/>
          </a:p>
          <a:p>
            <a:r>
              <a:rPr lang="en-GB" dirty="0"/>
              <a:t>Advanced security for any subscription level of Microsoft 365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Drill down into </a:t>
            </a:r>
            <a:br>
              <a:rPr lang="en-GB" dirty="0"/>
            </a:br>
            <a:r>
              <a:rPr lang="en-GB" dirty="0"/>
              <a:t>events: </a:t>
            </a:r>
            <a:br>
              <a:rPr lang="en-GB" dirty="0"/>
            </a:br>
            <a:endParaRPr lang="en-GB" dirty="0"/>
          </a:p>
          <a:p>
            <a:pPr lvl="1"/>
            <a:r>
              <a:rPr lang="en-GB" sz="2000" dirty="0"/>
              <a:t>Login locations</a:t>
            </a:r>
            <a:br>
              <a:rPr lang="en-GB" sz="2000" dirty="0"/>
            </a:br>
            <a:endParaRPr lang="en-GB" sz="2000" dirty="0"/>
          </a:p>
          <a:p>
            <a:pPr lvl="1"/>
            <a:r>
              <a:rPr lang="en-GB" sz="2000" dirty="0"/>
              <a:t>Failed Logins</a:t>
            </a:r>
            <a:br>
              <a:rPr lang="en-GB" sz="2000" dirty="0"/>
            </a:br>
            <a:endParaRPr lang="en-GB" sz="2000" dirty="0"/>
          </a:p>
          <a:p>
            <a:pPr lvl="1"/>
            <a:r>
              <a:rPr lang="en-GB" sz="2000" dirty="0"/>
              <a:t>Rule creations</a:t>
            </a:r>
            <a:br>
              <a:rPr lang="en-GB" sz="2000" dirty="0"/>
            </a:br>
            <a:endParaRPr lang="en-GB" sz="2000" dirty="0"/>
          </a:p>
          <a:p>
            <a:pPr lvl="1"/>
            <a:r>
              <a:rPr lang="en-GB" sz="2000" dirty="0"/>
              <a:t>Account creations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66" y="1556792"/>
            <a:ext cx="4364291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Account and Email events</a:t>
            </a:r>
          </a:p>
          <a:p>
            <a:r>
              <a:rPr lang="en-GB" dirty="0" err="1"/>
              <a:t>Sharepoint</a:t>
            </a:r>
            <a:r>
              <a:rPr lang="en-GB" dirty="0"/>
              <a:t> Activity</a:t>
            </a:r>
          </a:p>
          <a:p>
            <a:r>
              <a:rPr lang="en-GB" dirty="0"/>
              <a:t>Does it look right?</a:t>
            </a:r>
          </a:p>
          <a:p>
            <a:r>
              <a:rPr lang="en-GB" dirty="0"/>
              <a:t>Alerts can be </a:t>
            </a:r>
            <a:r>
              <a:rPr lang="en-GB" dirty="0" err="1"/>
              <a:t>actioned</a:t>
            </a:r>
            <a:endParaRPr lang="en-GB" dirty="0"/>
          </a:p>
          <a:p>
            <a:endParaRPr lang="en-GB" dirty="0"/>
          </a:p>
          <a:p>
            <a:r>
              <a:rPr lang="en-GB" dirty="0"/>
              <a:t>Fair usage:</a:t>
            </a:r>
            <a:br>
              <a:rPr lang="en-GB" dirty="0"/>
            </a:br>
            <a:r>
              <a:rPr lang="en-GB" dirty="0"/>
              <a:t>Average Active Accounts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764704"/>
            <a:ext cx="332015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Monitoring service backed by a 24/7/365 SOC.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Protect employees working outside the company network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Advanced security for any subscription level of Microsoft 365 tenancy. 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Uses AI, ML but most importantly humans to investigate, alert and remediate unusual activity.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7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Bluedog is ISO27001 Certified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6" y="1826684"/>
            <a:ext cx="4349749" cy="4349749"/>
          </a:xfrm>
        </p:spPr>
      </p:pic>
    </p:spTree>
    <p:extLst>
      <p:ext uri="{BB962C8B-B14F-4D97-AF65-F5344CB8AC3E}">
        <p14:creationId xmlns:p14="http://schemas.microsoft.com/office/powerpoint/2010/main" val="257809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3EB64-C625-4488-9539-6283E256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i="1" dirty="0"/>
              <a:t>“Security is about people, not technology”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Tim Thurlings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1600" dirty="0"/>
              <a:t>Co-Founder &amp; CTO, Bluedog Security Monitoring</a:t>
            </a:r>
          </a:p>
        </p:txBody>
      </p:sp>
    </p:spTree>
    <p:extLst>
      <p:ext uri="{BB962C8B-B14F-4D97-AF65-F5344CB8AC3E}">
        <p14:creationId xmlns:p14="http://schemas.microsoft.com/office/powerpoint/2010/main" val="261224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05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all know…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Security is of great importance to any business</a:t>
            </a:r>
          </a:p>
          <a:p>
            <a:endParaRPr lang="en-GB" dirty="0"/>
          </a:p>
          <a:p>
            <a:r>
              <a:rPr lang="en-GB" dirty="0"/>
              <a:t>Businesses are at risk if there is a data breach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7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 has changed…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and more businesses use Microsoft 365® not just inside the office, but when working from home or remotely.</a:t>
            </a:r>
          </a:p>
          <a:p>
            <a:endParaRPr lang="en-GB" dirty="0"/>
          </a:p>
          <a:p>
            <a:r>
              <a:rPr lang="en-GB" dirty="0"/>
              <a:t>It’s not easy to monitor devices and laptops when they are aren’t inside an office network.</a:t>
            </a:r>
          </a:p>
        </p:txBody>
      </p:sp>
    </p:spTree>
    <p:extLst>
      <p:ext uri="{BB962C8B-B14F-4D97-AF65-F5344CB8AC3E}">
        <p14:creationId xmlns:p14="http://schemas.microsoft.com/office/powerpoint/2010/main" val="16933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 has changed…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Often, compliance relies on proving you keep data secure regardless of staff locations.</a:t>
            </a:r>
          </a:p>
          <a:p>
            <a:endParaRPr lang="en-GB" dirty="0"/>
          </a:p>
          <a:p>
            <a:r>
              <a:rPr lang="en-GB" dirty="0"/>
              <a:t>Companies often don’t have the skills or time to monitor their Microsoft 365 tenancy.</a:t>
            </a:r>
          </a:p>
          <a:p>
            <a:endParaRPr lang="en-GB" dirty="0"/>
          </a:p>
          <a:p>
            <a:r>
              <a:rPr lang="en-GB" dirty="0"/>
              <a:t>Cyber criminals are increasingly using cloud technologies to gain access to company information or perpetrate fraud and theft.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4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the solution?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95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we need is a way of monitoring the security of Microsoft 365 users regardless of their location.</a:t>
            </a:r>
          </a:p>
        </p:txBody>
      </p:sp>
    </p:spTree>
    <p:extLst>
      <p:ext uri="{BB962C8B-B14F-4D97-AF65-F5344CB8AC3E}">
        <p14:creationId xmlns:p14="http://schemas.microsoft.com/office/powerpoint/2010/main" val="173469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365® </a:t>
            </a:r>
            <a:br>
              <a:rPr lang="en-GB" dirty="0"/>
            </a:br>
            <a:r>
              <a:rPr lang="en-GB" dirty="0"/>
              <a:t>Security Monitoring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Enterprise Grade Security for your Microsoft 365 tenancy at an Entry Level Price</a:t>
            </a:r>
          </a:p>
        </p:txBody>
      </p:sp>
    </p:spTree>
    <p:extLst>
      <p:ext uri="{BB962C8B-B14F-4D97-AF65-F5344CB8AC3E}">
        <p14:creationId xmlns:p14="http://schemas.microsoft.com/office/powerpoint/2010/main" val="368398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365®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Keep users protected and secure regardless of where they are working</a:t>
            </a:r>
          </a:p>
          <a:p>
            <a:endParaRPr lang="en-GB" dirty="0"/>
          </a:p>
          <a:p>
            <a:r>
              <a:rPr lang="en-GB" dirty="0"/>
              <a:t>Accounts will be secure - even for remote workers</a:t>
            </a:r>
          </a:p>
          <a:p>
            <a:endParaRPr lang="en-GB" dirty="0"/>
          </a:p>
          <a:p>
            <a:r>
              <a:rPr lang="en-GB" dirty="0"/>
              <a:t>Remote users will be protected in the same way as those working within an office network</a:t>
            </a:r>
          </a:p>
        </p:txBody>
      </p:sp>
    </p:spTree>
    <p:extLst>
      <p:ext uri="{BB962C8B-B14F-4D97-AF65-F5344CB8AC3E}">
        <p14:creationId xmlns:p14="http://schemas.microsoft.com/office/powerpoint/2010/main" val="41912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Bluedog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dog" id="{AF6D68FD-CD86-460A-8C1E-0051FDA906C1}" vid="{01F9BCEE-8568-4634-A5CA-FCD23847BA01}"/>
    </a:ext>
  </a:extLst>
</a:theme>
</file>

<file path=ppt/theme/theme2.xml><?xml version="1.0" encoding="utf-8"?>
<a:theme xmlns:a="http://schemas.openxmlformats.org/drawingml/2006/main" name="White">
  <a:themeElements>
    <a:clrScheme name="BlueDog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4CA9F4"/>
      </a:accent1>
      <a:accent2>
        <a:srgbClr val="0065B3"/>
      </a:accent2>
      <a:accent3>
        <a:srgbClr val="CCE1EF"/>
      </a:accent3>
      <a:accent4>
        <a:srgbClr val="657582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Barlow Semi Condensed"/>
        <a:ea typeface="barlow"/>
        <a:cs typeface="Roboto Regular"/>
      </a:majorFont>
      <a:minorFont>
        <a:latin typeface="Barlow Semi Condensed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7_blued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dog" id="{253A6B73-8BD3-4F88-BAA7-A172552F8585}" vid="{A83B6EB5-6088-49D9-88F7-17D42F224997}"/>
    </a:ext>
  </a:extLst>
</a:theme>
</file>

<file path=ppt/theme/theme4.xml><?xml version="1.0" encoding="utf-8"?>
<a:theme xmlns:a="http://schemas.openxmlformats.org/drawingml/2006/main" name="1_Bluedog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dog.potx" id="{AA3D2C37-FBDD-4B97-971D-066FCAEF6F2D}" vid="{4916FE2B-EC5A-486D-8BCF-07B19B6B0C4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A06B571998D347863C884CB25058AF" ma:contentTypeVersion="11" ma:contentTypeDescription="Create a new document." ma:contentTypeScope="" ma:versionID="108a445530f3b1c78b8543f23eb85b41">
  <xsd:schema xmlns:xsd="http://www.w3.org/2001/XMLSchema" xmlns:xs="http://www.w3.org/2001/XMLSchema" xmlns:p="http://schemas.microsoft.com/office/2006/metadata/properties" xmlns:ns2="a3006de0-e986-46df-be45-0cb9fb094a65" xmlns:ns3="0d128ab0-83d0-4f39-bc3f-4ac7b2daff0e" targetNamespace="http://schemas.microsoft.com/office/2006/metadata/properties" ma:root="true" ma:fieldsID="a3de7db0d393c5d170c20167e370a2a7" ns2:_="" ns3:_="">
    <xsd:import namespace="a3006de0-e986-46df-be45-0cb9fb094a65"/>
    <xsd:import namespace="0d128ab0-83d0-4f39-bc3f-4ac7b2daf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06de0-e986-46df-be45-0cb9fb094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28ab0-83d0-4f39-bc3f-4ac7b2daf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7520B9-0DB8-4BF9-B850-17C086BDA6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8771FB-7BDC-4A33-9B6D-2D6F31FA9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06de0-e986-46df-be45-0cb9fb094a65"/>
    <ds:schemaRef ds:uri="0d128ab0-83d0-4f39-bc3f-4ac7b2daff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E44D82-73CC-45A5-8ED9-ED42191B16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BluedogTheme1</Template>
  <TotalTime>1463</TotalTime>
  <Words>401</Words>
  <Application>Microsoft Office PowerPoint</Application>
  <PresentationFormat>Widescreen</PresentationFormat>
  <Paragraphs>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Barlow Semi Condensed</vt:lpstr>
      <vt:lpstr>DINOT</vt:lpstr>
      <vt:lpstr>Open Sans Light</vt:lpstr>
      <vt:lpstr>Open Sans SemiBold</vt:lpstr>
      <vt:lpstr>Arial</vt:lpstr>
      <vt:lpstr>Calibri</vt:lpstr>
      <vt:lpstr>BluedogTheme1</vt:lpstr>
      <vt:lpstr>White</vt:lpstr>
      <vt:lpstr>7_bluedog</vt:lpstr>
      <vt:lpstr>1_BluedogTheme1</vt:lpstr>
      <vt:lpstr>Microsoft 365® Security Monitoring</vt:lpstr>
      <vt:lpstr>Introduction</vt:lpstr>
      <vt:lpstr>We all know…</vt:lpstr>
      <vt:lpstr>The world has changed…</vt:lpstr>
      <vt:lpstr>The world has changed…</vt:lpstr>
      <vt:lpstr>What’s the solution?</vt:lpstr>
      <vt:lpstr>PowerPoint Presentation</vt:lpstr>
      <vt:lpstr>Microsoft 365®  Security Monitoring</vt:lpstr>
      <vt:lpstr>Microsoft 365® Monitoring</vt:lpstr>
      <vt:lpstr>How it works…</vt:lpstr>
      <vt:lpstr>How it works…</vt:lpstr>
      <vt:lpstr>How it works…</vt:lpstr>
      <vt:lpstr>How it works…</vt:lpstr>
      <vt:lpstr>Summary</vt:lpstr>
      <vt:lpstr>Bluedog is ISO27001 Certified</vt:lpstr>
      <vt:lpstr>“Security is about people, not technology”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365® Security Monitoring</dc:title>
  <dc:creator>Paul Lomax-User</dc:creator>
  <cp:lastModifiedBy>Paul Lomax</cp:lastModifiedBy>
  <cp:revision>20</cp:revision>
  <dcterms:created xsi:type="dcterms:W3CDTF">2020-07-06T15:36:53Z</dcterms:created>
  <dcterms:modified xsi:type="dcterms:W3CDTF">2021-04-21T09:33:15Z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0x01010017A06B571998D347863C884CB25058AF</vt:lpwstr>
  </property>
</Properties>
</file>