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72" r:id="rId5"/>
    <p:sldId id="289" r:id="rId6"/>
    <p:sldId id="261" r:id="rId7"/>
    <p:sldId id="291" r:id="rId8"/>
    <p:sldId id="265" r:id="rId9"/>
    <p:sldId id="258" r:id="rId10"/>
    <p:sldId id="269" r:id="rId11"/>
    <p:sldId id="262" r:id="rId12"/>
    <p:sldId id="263" r:id="rId13"/>
    <p:sldId id="267" r:id="rId14"/>
    <p:sldId id="271" r:id="rId15"/>
    <p:sldId id="268" r:id="rId16"/>
    <p:sldId id="270" r:id="rId17"/>
    <p:sldId id="266" r:id="rId18"/>
    <p:sldId id="259" r:id="rId19"/>
    <p:sldId id="26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0013F2-334D-20C3-E158-2F8C239DBCC3}" v="13" dt="2021-03-26T07:19:29.968"/>
    <p1510:client id="{FDB3317B-A901-9E7D-738F-EFD3AB29A1DE}" v="3" dt="2021-03-26T07:34:02.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7" autoAdjust="0"/>
    <p:restoredTop sz="73250" autoAdjust="0"/>
  </p:normalViewPr>
  <p:slideViewPr>
    <p:cSldViewPr>
      <p:cViewPr varScale="1">
        <p:scale>
          <a:sx n="110" d="100"/>
          <a:sy n="110" d="100"/>
        </p:scale>
        <p:origin x="1242"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Perez" userId="c5e97da5-5957-4ffa-817f-910c114f350f" providerId="ADAL" clId="{0FF7277C-4EBD-4790-BBE6-92022B89A172}"/>
    <pc:docChg chg="addSld delSld modSld">
      <pc:chgData name="Lawrence Perez" userId="c5e97da5-5957-4ffa-817f-910c114f350f" providerId="ADAL" clId="{0FF7277C-4EBD-4790-BBE6-92022B89A172}" dt="2021-02-03T06:06:50.903" v="1" actId="47"/>
      <pc:docMkLst>
        <pc:docMk/>
      </pc:docMkLst>
      <pc:sldChg chg="del">
        <pc:chgData name="Lawrence Perez" userId="c5e97da5-5957-4ffa-817f-910c114f350f" providerId="ADAL" clId="{0FF7277C-4EBD-4790-BBE6-92022B89A172}" dt="2021-02-03T06:06:50.903" v="1" actId="47"/>
        <pc:sldMkLst>
          <pc:docMk/>
          <pc:sldMk cId="3458555895" sldId="256"/>
        </pc:sldMkLst>
      </pc:sldChg>
      <pc:sldChg chg="add">
        <pc:chgData name="Lawrence Perez" userId="c5e97da5-5957-4ffa-817f-910c114f350f" providerId="ADAL" clId="{0FF7277C-4EBD-4790-BBE6-92022B89A172}" dt="2021-02-03T06:06:45.865" v="0"/>
        <pc:sldMkLst>
          <pc:docMk/>
          <pc:sldMk cId="1732430140" sldId="261"/>
        </pc:sldMkLst>
      </pc:sldChg>
      <pc:sldChg chg="add">
        <pc:chgData name="Lawrence Perez" userId="c5e97da5-5957-4ffa-817f-910c114f350f" providerId="ADAL" clId="{0FF7277C-4EBD-4790-BBE6-92022B89A172}" dt="2021-02-03T06:06:45.865" v="0"/>
        <pc:sldMkLst>
          <pc:docMk/>
          <pc:sldMk cId="97894276" sldId="272"/>
        </pc:sldMkLst>
      </pc:sldChg>
      <pc:sldChg chg="add">
        <pc:chgData name="Lawrence Perez" userId="c5e97da5-5957-4ffa-817f-910c114f350f" providerId="ADAL" clId="{0FF7277C-4EBD-4790-BBE6-92022B89A172}" dt="2021-02-03T06:06:45.865" v="0"/>
        <pc:sldMkLst>
          <pc:docMk/>
          <pc:sldMk cId="3364376375" sldId="289"/>
        </pc:sldMkLst>
      </pc:sldChg>
      <pc:sldChg chg="add">
        <pc:chgData name="Lawrence Perez" userId="c5e97da5-5957-4ffa-817f-910c114f350f" providerId="ADAL" clId="{0FF7277C-4EBD-4790-BBE6-92022B89A172}" dt="2021-02-03T06:06:45.865" v="0"/>
        <pc:sldMkLst>
          <pc:docMk/>
          <pc:sldMk cId="2589177011" sldId="290"/>
        </pc:sldMkLst>
      </pc:sldChg>
      <pc:sldChg chg="add">
        <pc:chgData name="Lawrence Perez" userId="c5e97da5-5957-4ffa-817f-910c114f350f" providerId="ADAL" clId="{0FF7277C-4EBD-4790-BBE6-92022B89A172}" dt="2021-02-03T06:06:45.865" v="0"/>
        <pc:sldMkLst>
          <pc:docMk/>
          <pc:sldMk cId="2795678651" sldId="291"/>
        </pc:sldMkLst>
      </pc:sldChg>
      <pc:sldChg chg="add">
        <pc:chgData name="Lawrence Perez" userId="c5e97da5-5957-4ffa-817f-910c114f350f" providerId="ADAL" clId="{0FF7277C-4EBD-4790-BBE6-92022B89A172}" dt="2021-02-03T06:06:45.865" v="0"/>
        <pc:sldMkLst>
          <pc:docMk/>
          <pc:sldMk cId="16257593" sldId="314"/>
        </pc:sldMkLst>
      </pc:sldChg>
    </pc:docChg>
  </pc:docChgLst>
  <pc:docChgLst>
    <pc:chgData name="Ralp Naval" userId="S::ralp@bluedogsec.com::5e2a6b4e-b9fa-48de-abe9-95a8f0463334" providerId="AD" clId="Web-{9C0013F2-334D-20C3-E158-2F8C239DBCC3}"/>
    <pc:docChg chg="addSld modSld">
      <pc:chgData name="Ralp Naval" userId="S::ralp@bluedogsec.com::5e2a6b4e-b9fa-48de-abe9-95a8f0463334" providerId="AD" clId="Web-{9C0013F2-334D-20C3-E158-2F8C239DBCC3}" dt="2021-03-26T07:19:29.968" v="11"/>
      <pc:docMkLst>
        <pc:docMk/>
      </pc:docMkLst>
      <pc:sldChg chg="addSp delSp modSp delAnim">
        <pc:chgData name="Ralp Naval" userId="S::ralp@bluedogsec.com::5e2a6b4e-b9fa-48de-abe9-95a8f0463334" providerId="AD" clId="Web-{9C0013F2-334D-20C3-E158-2F8C239DBCC3}" dt="2021-03-26T07:18:00.763" v="10" actId="14100"/>
        <pc:sldMkLst>
          <pc:docMk/>
          <pc:sldMk cId="1732430140" sldId="261"/>
        </pc:sldMkLst>
        <pc:spChg chg="mod">
          <ac:chgData name="Ralp Naval" userId="S::ralp@bluedogsec.com::5e2a6b4e-b9fa-48de-abe9-95a8f0463334" providerId="AD" clId="Web-{9C0013F2-334D-20C3-E158-2F8C239DBCC3}" dt="2021-03-26T07:17:36.154" v="6" actId="1076"/>
          <ac:spMkLst>
            <pc:docMk/>
            <pc:sldMk cId="1732430140" sldId="261"/>
            <ac:spMk id="3" creationId="{00000000-0000-0000-0000-000000000000}"/>
          </ac:spMkLst>
        </pc:spChg>
        <pc:picChg chg="add del mod">
          <ac:chgData name="Ralp Naval" userId="S::ralp@bluedogsec.com::5e2a6b4e-b9fa-48de-abe9-95a8f0463334" providerId="AD" clId="Web-{9C0013F2-334D-20C3-E158-2F8C239DBCC3}" dt="2021-03-26T07:17:05.028" v="3"/>
          <ac:picMkLst>
            <pc:docMk/>
            <pc:sldMk cId="1732430140" sldId="261"/>
            <ac:picMk id="2" creationId="{D4C2A528-797E-41FE-A474-F9D1D0C5D158}"/>
          </ac:picMkLst>
        </pc:picChg>
        <pc:picChg chg="del">
          <ac:chgData name="Ralp Naval" userId="S::ralp@bluedogsec.com::5e2a6b4e-b9fa-48de-abe9-95a8f0463334" providerId="AD" clId="Web-{9C0013F2-334D-20C3-E158-2F8C239DBCC3}" dt="2021-03-26T07:16:05.729" v="0"/>
          <ac:picMkLst>
            <pc:docMk/>
            <pc:sldMk cId="1732430140" sldId="261"/>
            <ac:picMk id="5" creationId="{18F28A1D-EECC-4739-ADDC-5C3D95E6C021}"/>
          </ac:picMkLst>
        </pc:picChg>
        <pc:picChg chg="add mod">
          <ac:chgData name="Ralp Naval" userId="S::ralp@bluedogsec.com::5e2a6b4e-b9fa-48de-abe9-95a8f0463334" providerId="AD" clId="Web-{9C0013F2-334D-20C3-E158-2F8C239DBCC3}" dt="2021-03-26T07:17:27.638" v="5" actId="1076"/>
          <ac:picMkLst>
            <pc:docMk/>
            <pc:sldMk cId="1732430140" sldId="261"/>
            <ac:picMk id="6" creationId="{61B377B6-2F52-41E3-A1DD-AD2DCFA347CA}"/>
          </ac:picMkLst>
        </pc:picChg>
        <pc:picChg chg="del">
          <ac:chgData name="Ralp Naval" userId="S::ralp@bluedogsec.com::5e2a6b4e-b9fa-48de-abe9-95a8f0463334" providerId="AD" clId="Web-{9C0013F2-334D-20C3-E158-2F8C239DBCC3}" dt="2021-03-26T07:17:37.810" v="7"/>
          <ac:picMkLst>
            <pc:docMk/>
            <pc:sldMk cId="1732430140" sldId="261"/>
            <ac:picMk id="7" creationId="{7E09B463-1A4E-44C3-BB9A-75BCC4943B41}"/>
          </ac:picMkLst>
        </pc:picChg>
        <pc:picChg chg="add mod">
          <ac:chgData name="Ralp Naval" userId="S::ralp@bluedogsec.com::5e2a6b4e-b9fa-48de-abe9-95a8f0463334" providerId="AD" clId="Web-{9C0013F2-334D-20C3-E158-2F8C239DBCC3}" dt="2021-03-26T07:18:00.763" v="10" actId="14100"/>
          <ac:picMkLst>
            <pc:docMk/>
            <pc:sldMk cId="1732430140" sldId="261"/>
            <ac:picMk id="8" creationId="{8B4B619A-C023-4A6F-BB4A-46377D3A1BF2}"/>
          </ac:picMkLst>
        </pc:picChg>
      </pc:sldChg>
      <pc:sldChg chg="new">
        <pc:chgData name="Ralp Naval" userId="S::ralp@bluedogsec.com::5e2a6b4e-b9fa-48de-abe9-95a8f0463334" providerId="AD" clId="Web-{9C0013F2-334D-20C3-E158-2F8C239DBCC3}" dt="2021-03-26T07:19:29.968" v="11"/>
        <pc:sldMkLst>
          <pc:docMk/>
          <pc:sldMk cId="3770632539" sldId="315"/>
        </pc:sldMkLst>
      </pc:sldChg>
    </pc:docChg>
  </pc:docChgLst>
  <pc:docChgLst>
    <pc:chgData name="Ralp Naval" userId="S::ralp@bluedogsec.com::5e2a6b4e-b9fa-48de-abe9-95a8f0463334" providerId="AD" clId="Web-{FDB3317B-A901-9E7D-738F-EFD3AB29A1DE}"/>
    <pc:docChg chg="delSld">
      <pc:chgData name="Ralp Naval" userId="S::ralp@bluedogsec.com::5e2a6b4e-b9fa-48de-abe9-95a8f0463334" providerId="AD" clId="Web-{FDB3317B-A901-9E7D-738F-EFD3AB29A1DE}" dt="2021-03-26T07:34:02.585" v="2"/>
      <pc:docMkLst>
        <pc:docMk/>
      </pc:docMkLst>
      <pc:sldChg chg="del">
        <pc:chgData name="Ralp Naval" userId="S::ralp@bluedogsec.com::5e2a6b4e-b9fa-48de-abe9-95a8f0463334" providerId="AD" clId="Web-{FDB3317B-A901-9E7D-738F-EFD3AB29A1DE}" dt="2021-03-26T07:33:59.178" v="1"/>
        <pc:sldMkLst>
          <pc:docMk/>
          <pc:sldMk cId="2589177011" sldId="290"/>
        </pc:sldMkLst>
      </pc:sldChg>
      <pc:sldChg chg="del">
        <pc:chgData name="Ralp Naval" userId="S::ralp@bluedogsec.com::5e2a6b4e-b9fa-48de-abe9-95a8f0463334" providerId="AD" clId="Web-{FDB3317B-A901-9E7D-738F-EFD3AB29A1DE}" dt="2021-03-26T07:34:02.585" v="2"/>
        <pc:sldMkLst>
          <pc:docMk/>
          <pc:sldMk cId="16257593" sldId="314"/>
        </pc:sldMkLst>
      </pc:sldChg>
      <pc:sldChg chg="del">
        <pc:chgData name="Ralp Naval" userId="S::ralp@bluedogsec.com::5e2a6b4e-b9fa-48de-abe9-95a8f0463334" providerId="AD" clId="Web-{FDB3317B-A901-9E7D-738F-EFD3AB29A1DE}" dt="2021-03-26T07:21:41.342" v="0"/>
        <pc:sldMkLst>
          <pc:docMk/>
          <pc:sldMk cId="3770632539"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98165-E481-4E81-9582-BCC8AD43A2D3}" type="datetimeFigureOut">
              <a:rPr lang="en-GB" smtClean="0"/>
              <a:t>26/03/2021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CF015-D9D0-4519-BC27-734F0744EE78}" type="slidenum">
              <a:rPr lang="en-GB" smtClean="0"/>
              <a:t>‹#›</a:t>
            </a:fld>
            <a:endParaRPr lang="en-GB"/>
          </a:p>
        </p:txBody>
      </p:sp>
    </p:spTree>
    <p:extLst>
      <p:ext uri="{BB962C8B-B14F-4D97-AF65-F5344CB8AC3E}">
        <p14:creationId xmlns:p14="http://schemas.microsoft.com/office/powerpoint/2010/main" val="103508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2CF015-D9D0-4519-BC27-734F0744EE78}" type="slidenum">
              <a:rPr lang="en-GB" smtClean="0"/>
              <a:t>7</a:t>
            </a:fld>
            <a:endParaRPr lang="en-GB"/>
          </a:p>
        </p:txBody>
      </p:sp>
    </p:spTree>
    <p:extLst>
      <p:ext uri="{BB962C8B-B14F-4D97-AF65-F5344CB8AC3E}">
        <p14:creationId xmlns:p14="http://schemas.microsoft.com/office/powerpoint/2010/main" val="342193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2CF015-D9D0-4519-BC27-734F0744EE78}" type="slidenum">
              <a:rPr lang="en-GB" smtClean="0"/>
              <a:t>17</a:t>
            </a:fld>
            <a:endParaRPr lang="en-GB"/>
          </a:p>
        </p:txBody>
      </p:sp>
    </p:spTree>
    <p:extLst>
      <p:ext uri="{BB962C8B-B14F-4D97-AF65-F5344CB8AC3E}">
        <p14:creationId xmlns:p14="http://schemas.microsoft.com/office/powerpoint/2010/main" val="252445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2CF015-D9D0-4519-BC27-734F0744EE78}" type="slidenum">
              <a:rPr lang="en-GB" smtClean="0"/>
              <a:t>18</a:t>
            </a:fld>
            <a:endParaRPr lang="en-GB"/>
          </a:p>
        </p:txBody>
      </p:sp>
    </p:spTree>
    <p:extLst>
      <p:ext uri="{BB962C8B-B14F-4D97-AF65-F5344CB8AC3E}">
        <p14:creationId xmlns:p14="http://schemas.microsoft.com/office/powerpoint/2010/main" val="307041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With VAPT, it’s easier to discover and mitigate critical vulnerabilities across platforms and software types, even third-party ones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Risk prioritization is an integral part of VAPT. A good VAPT strategy addresses and emphasizes this step by clearly marking which threats and which risks should be tackled first.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Most exploitable vulnerabilities are due to misconfigurations or incorrect coding practices. Both of these things can be present in your own applications or in third-party ones.</a:t>
            </a:r>
          </a:p>
          <a:p>
            <a:r>
              <a:rPr lang="en-GB" sz="1200" b="0" i="0" u="none" strike="noStrike" kern="1200" baseline="0" dirty="0">
                <a:solidFill>
                  <a:schemeClr val="tx1"/>
                </a:solidFill>
                <a:latin typeface="+mn-lt"/>
                <a:ea typeface="+mn-ea"/>
                <a:cs typeface="+mn-cs"/>
              </a:rPr>
              <a:t>VAPT run by a third-party company is the easiest way to spot them and address them before they become chronic issues or, worse, before an attacker is successful. Choose your VAPT provider carefully, though. You need to work with a company that cuts no corners when it comes to the skill sets of the engineers they hire.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Do you know what happens to the money you invest in cyber security? Probably not. In fact, it’s one of the fields that’s notorious for hard to pinpoint ROI. As long as no attacks happen, you consider it money well invested.</a:t>
            </a:r>
          </a:p>
          <a:p>
            <a:r>
              <a:rPr lang="en-GB" sz="1200" b="0" i="0" u="none" strike="noStrike" kern="1200" baseline="0" dirty="0">
                <a:solidFill>
                  <a:schemeClr val="tx1"/>
                </a:solidFill>
                <a:latin typeface="+mn-lt"/>
                <a:ea typeface="+mn-ea"/>
                <a:cs typeface="+mn-cs"/>
              </a:rPr>
              <a:t>And you’re not wrong. </a:t>
            </a:r>
          </a:p>
          <a:p>
            <a:r>
              <a:rPr lang="en-GB" sz="1200" b="0" i="0" u="none" strike="noStrike" kern="1200" baseline="0" dirty="0">
                <a:solidFill>
                  <a:schemeClr val="tx1"/>
                </a:solidFill>
                <a:latin typeface="+mn-lt"/>
                <a:ea typeface="+mn-ea"/>
                <a:cs typeface="+mn-cs"/>
              </a:rPr>
              <a:t>But, thanks to its comprehensive approach, VAPT can tell you exactly how much money you saved by choosing an integrative approach instead of disparate testing methods, for instance. Or how much, on average, a successful attack might have cost you.</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An increasing number of companies use VAPT as the surest and fastest way to achieve compliance with various standards like GDPR, ISO 27001 and PCI DSS. Even if conducted solely for compliance purposes, VAPT will still spot major vulnerabilities and can help you keep your assets safe.</a:t>
            </a:r>
          </a:p>
          <a:p>
            <a:endParaRPr lang="en-GB" dirty="0"/>
          </a:p>
        </p:txBody>
      </p:sp>
      <p:sp>
        <p:nvSpPr>
          <p:cNvPr id="4" name="Slide Number Placeholder 3"/>
          <p:cNvSpPr>
            <a:spLocks noGrp="1"/>
          </p:cNvSpPr>
          <p:nvPr>
            <p:ph type="sldNum" sz="quarter" idx="10"/>
          </p:nvPr>
        </p:nvSpPr>
        <p:spPr/>
        <p:txBody>
          <a:bodyPr/>
          <a:lstStyle/>
          <a:p>
            <a:fld id="{8C2CF015-D9D0-4519-BC27-734F0744EE78}" type="slidenum">
              <a:rPr lang="en-GB" smtClean="0"/>
              <a:t>8</a:t>
            </a:fld>
            <a:endParaRPr lang="en-GB"/>
          </a:p>
        </p:txBody>
      </p:sp>
    </p:spTree>
    <p:extLst>
      <p:ext uri="{BB962C8B-B14F-4D97-AF65-F5344CB8AC3E}">
        <p14:creationId xmlns:p14="http://schemas.microsoft.com/office/powerpoint/2010/main" val="270816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300 new vulnerabilities are found each and every day, in websites, hardware, firmware, even networking software and firewalls. An</a:t>
            </a:r>
            <a:r>
              <a:rPr lang="en-GB" baseline="0" dirty="0"/>
              <a:t> attacker can easily find out what hardware you use and the version of software and they’ll have an exploit they can run against it unless you have plugged the hole!</a:t>
            </a:r>
          </a:p>
          <a:p>
            <a:endParaRPr lang="en-GB" baseline="0" dirty="0"/>
          </a:p>
          <a:p>
            <a:r>
              <a:rPr lang="en-GB" baseline="0" dirty="0"/>
              <a:t>In August 2020 the bluedog Vulnerability scan tested 915,510 items per scan, within a month that had gone up to over 960,000 by the start of 2021 it topped a million!</a:t>
            </a:r>
          </a:p>
          <a:p>
            <a:endParaRPr lang="en-GB" baseline="0" dirty="0"/>
          </a:p>
          <a:p>
            <a:r>
              <a:rPr lang="en-GB" baseline="0" dirty="0"/>
              <a:t>This why regular monthly scans are so vital, because an annual pen test or scan will leave you vulnerable to too many risks.</a:t>
            </a:r>
            <a:endParaRPr lang="en-GB" dirty="0"/>
          </a:p>
        </p:txBody>
      </p:sp>
      <p:sp>
        <p:nvSpPr>
          <p:cNvPr id="4" name="Slide Number Placeholder 3"/>
          <p:cNvSpPr>
            <a:spLocks noGrp="1"/>
          </p:cNvSpPr>
          <p:nvPr>
            <p:ph type="sldNum" sz="quarter" idx="10"/>
          </p:nvPr>
        </p:nvSpPr>
        <p:spPr/>
        <p:txBody>
          <a:bodyPr/>
          <a:lstStyle/>
          <a:p>
            <a:fld id="{8C2CF015-D9D0-4519-BC27-734F0744EE78}" type="slidenum">
              <a:rPr lang="en-GB" smtClean="0"/>
              <a:t>9</a:t>
            </a:fld>
            <a:endParaRPr lang="en-GB"/>
          </a:p>
        </p:txBody>
      </p:sp>
    </p:spTree>
    <p:extLst>
      <p:ext uri="{BB962C8B-B14F-4D97-AF65-F5344CB8AC3E}">
        <p14:creationId xmlns:p14="http://schemas.microsoft.com/office/powerpoint/2010/main" val="399616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bluedog automated scan performs</a:t>
            </a:r>
            <a:r>
              <a:rPr lang="en-GB" baseline="0" dirty="0"/>
              <a:t> over 1 millions different checks each time it runs</a:t>
            </a:r>
          </a:p>
          <a:p>
            <a:endParaRPr lang="en-GB" baseline="0" dirty="0"/>
          </a:p>
          <a:p>
            <a:r>
              <a:rPr lang="en-GB" baseline="0" dirty="0"/>
              <a:t>The scans are updated daily so that we are always using the very latest scan knowledge</a:t>
            </a:r>
          </a:p>
          <a:p>
            <a:endParaRPr lang="en-GB" baseline="0" dirty="0"/>
          </a:p>
          <a:p>
            <a:r>
              <a:rPr lang="en-GB" baseline="0" dirty="0"/>
              <a:t>The scan performs active reconnaissance, which means that the scan looks around the network or website first to see what assets there are.</a:t>
            </a:r>
          </a:p>
          <a:p>
            <a:endParaRPr lang="en-GB" baseline="0" dirty="0"/>
          </a:p>
          <a:p>
            <a:r>
              <a:rPr lang="en-GB" baseline="0" dirty="0"/>
              <a:t>The scan tests the network or website’s ability to resist a list of known exploits which are software or security flaws, which are a way an attacker could get into your network or website maybe with admin </a:t>
            </a:r>
            <a:r>
              <a:rPr lang="en-GB" baseline="0" dirty="0" err="1"/>
              <a:t>privelages</a:t>
            </a:r>
            <a:r>
              <a:rPr lang="en-GB" baseline="0" dirty="0"/>
              <a:t>.</a:t>
            </a:r>
          </a:p>
          <a:p>
            <a:endParaRPr lang="en-GB" baseline="0" dirty="0"/>
          </a:p>
          <a:p>
            <a:r>
              <a:rPr lang="en-GB" sz="1200" b="0" i="0" kern="1200" dirty="0">
                <a:solidFill>
                  <a:schemeClr val="tx1"/>
                </a:solidFill>
                <a:effectLst/>
                <a:latin typeface="+mn-lt"/>
                <a:ea typeface="+mn-ea"/>
                <a:cs typeface="+mn-cs"/>
              </a:rPr>
              <a:t>Authentication bypass vulnerability could allow attackers to perform various malicious operations by bypassing the device authentication mechanism, this is also checked</a:t>
            </a:r>
            <a:r>
              <a:rPr lang="en-GB" sz="1200" b="0" i="0" kern="1200" baseline="0" dirty="0">
                <a:solidFill>
                  <a:schemeClr val="tx1"/>
                </a:solidFill>
                <a:effectLst/>
                <a:latin typeface="+mn-lt"/>
                <a:ea typeface="+mn-ea"/>
                <a:cs typeface="+mn-cs"/>
              </a:rPr>
              <a:t> by the scan.</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The results are shown in the dashboard and over time you will see how your security maturity is growing as you understand more about the state of your network and website.</a:t>
            </a:r>
          </a:p>
          <a:p>
            <a:endParaRPr lang="en-GB" sz="1200" b="0" i="0" kern="1200" baseline="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C2CF015-D9D0-4519-BC27-734F0744EE78}" type="slidenum">
              <a:rPr lang="en-GB" smtClean="0"/>
              <a:t>10</a:t>
            </a:fld>
            <a:endParaRPr lang="en-GB"/>
          </a:p>
        </p:txBody>
      </p:sp>
    </p:spTree>
    <p:extLst>
      <p:ext uri="{BB962C8B-B14F-4D97-AF65-F5344CB8AC3E}">
        <p14:creationId xmlns:p14="http://schemas.microsoft.com/office/powerpoint/2010/main" val="304508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full details of each scan are available at any time, and you can also generate a printable PDF.</a:t>
            </a:r>
          </a:p>
          <a:p>
            <a:endParaRPr lang="en-GB" baseline="0" dirty="0"/>
          </a:p>
          <a:p>
            <a:r>
              <a:rPr lang="en-GB" baseline="0" dirty="0"/>
              <a:t>The bluedog SOC and our own AI handles the false positives for you, something that usually wastes a huge amount of time!</a:t>
            </a:r>
          </a:p>
          <a:p>
            <a:endParaRPr lang="en-GB" baseline="0" dirty="0"/>
          </a:p>
          <a:p>
            <a:r>
              <a:rPr lang="en-GB" dirty="0"/>
              <a:t>Not</a:t>
            </a:r>
            <a:r>
              <a:rPr lang="en-GB" baseline="0" dirty="0"/>
              <a:t> only do you get full descriptions but you are given the solutions to each of the issues.</a:t>
            </a:r>
          </a:p>
          <a:p>
            <a:endParaRPr lang="en-GB" baseline="0" dirty="0"/>
          </a:p>
          <a:p>
            <a:r>
              <a:rPr lang="en-GB" baseline="0" dirty="0"/>
              <a:t>The fully staffed bluedog SOC is operationally 24/7/365 and all bluedog services are overseen by the SOC.</a:t>
            </a:r>
          </a:p>
          <a:p>
            <a:endParaRPr lang="en-GB" baseline="0" dirty="0"/>
          </a:p>
          <a:p>
            <a:r>
              <a:rPr lang="en-GB" baseline="0" dirty="0"/>
              <a:t>Ordering bluedog VAPT is really easy, all we need is the IP addresses and website URL.</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8C2CF015-D9D0-4519-BC27-734F0744EE78}" type="slidenum">
              <a:rPr lang="en-GB" smtClean="0"/>
              <a:t>11</a:t>
            </a:fld>
            <a:endParaRPr lang="en-GB"/>
          </a:p>
        </p:txBody>
      </p:sp>
    </p:spTree>
    <p:extLst>
      <p:ext uri="{BB962C8B-B14F-4D97-AF65-F5344CB8AC3E}">
        <p14:creationId xmlns:p14="http://schemas.microsoft.com/office/powerpoint/2010/main" val="358544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when Bluedog’s scan runs it produces an interactive report on the Bluedog Dashboard which you can log into and view.</a:t>
            </a:r>
          </a:p>
          <a:p>
            <a:endParaRPr lang="en-GB" baseline="0" dirty="0"/>
          </a:p>
          <a:p>
            <a:r>
              <a:rPr lang="en-GB" baseline="0" dirty="0"/>
              <a:t>The report consists of an easy to view summary, a comprehensive Management Summary and a list of all the vulnerabilities found.</a:t>
            </a:r>
            <a:endParaRPr lang="en-GB" dirty="0"/>
          </a:p>
        </p:txBody>
      </p:sp>
      <p:sp>
        <p:nvSpPr>
          <p:cNvPr id="4" name="Slide Number Placeholder 3"/>
          <p:cNvSpPr>
            <a:spLocks noGrp="1"/>
          </p:cNvSpPr>
          <p:nvPr>
            <p:ph type="sldNum" sz="quarter" idx="10"/>
          </p:nvPr>
        </p:nvSpPr>
        <p:spPr/>
        <p:txBody>
          <a:bodyPr/>
          <a:lstStyle/>
          <a:p>
            <a:fld id="{8C2CF015-D9D0-4519-BC27-734F0744EE78}" type="slidenum">
              <a:rPr lang="en-GB" smtClean="0"/>
              <a:t>12</a:t>
            </a:fld>
            <a:endParaRPr lang="en-GB"/>
          </a:p>
        </p:txBody>
      </p:sp>
    </p:spTree>
    <p:extLst>
      <p:ext uri="{BB962C8B-B14F-4D97-AF65-F5344CB8AC3E}">
        <p14:creationId xmlns:p14="http://schemas.microsoft.com/office/powerpoint/2010/main" val="214751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the summary</a:t>
            </a:r>
            <a:r>
              <a:rPr lang="en-GB" baseline="0" dirty="0"/>
              <a:t> of issues discovered from a typical scan.</a:t>
            </a:r>
          </a:p>
          <a:p>
            <a:endParaRPr lang="en-GB" baseline="0" dirty="0"/>
          </a:p>
          <a:p>
            <a:r>
              <a:rPr lang="en-GB" baseline="0" dirty="0"/>
              <a:t>The priority level is also shown, and you simply click on the line to see the detail.</a:t>
            </a:r>
          </a:p>
          <a:p>
            <a:endParaRPr lang="en-GB" dirty="0"/>
          </a:p>
        </p:txBody>
      </p:sp>
      <p:sp>
        <p:nvSpPr>
          <p:cNvPr id="4" name="Slide Number Placeholder 3"/>
          <p:cNvSpPr>
            <a:spLocks noGrp="1"/>
          </p:cNvSpPr>
          <p:nvPr>
            <p:ph type="sldNum" sz="quarter" idx="10"/>
          </p:nvPr>
        </p:nvSpPr>
        <p:spPr/>
        <p:txBody>
          <a:bodyPr/>
          <a:lstStyle/>
          <a:p>
            <a:fld id="{8C2CF015-D9D0-4519-BC27-734F0744EE78}" type="slidenum">
              <a:rPr lang="en-GB" smtClean="0"/>
              <a:t>13</a:t>
            </a:fld>
            <a:endParaRPr lang="en-GB"/>
          </a:p>
        </p:txBody>
      </p:sp>
    </p:spTree>
    <p:extLst>
      <p:ext uri="{BB962C8B-B14F-4D97-AF65-F5344CB8AC3E}">
        <p14:creationId xmlns:p14="http://schemas.microsoft.com/office/powerpoint/2010/main" val="348225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the detail of just one issue.</a:t>
            </a:r>
          </a:p>
          <a:p>
            <a:endParaRPr lang="en-GB" baseline="0" dirty="0"/>
          </a:p>
          <a:p>
            <a:r>
              <a:rPr lang="en-GB" baseline="0" dirty="0"/>
              <a:t>As you can see, there is a detailed description, and summary, a description of the potential impact of this issue and most importantly there is a clear solution as to how to resolve this issue.</a:t>
            </a:r>
          </a:p>
          <a:p>
            <a:endParaRPr lang="en-GB" baseline="0" dirty="0"/>
          </a:p>
          <a:p>
            <a:r>
              <a:rPr lang="en-GB" baseline="0" dirty="0"/>
              <a:t>You can also see how this issue changed over time.</a:t>
            </a:r>
          </a:p>
          <a:p>
            <a:endParaRPr lang="en-GB" dirty="0"/>
          </a:p>
        </p:txBody>
      </p:sp>
      <p:sp>
        <p:nvSpPr>
          <p:cNvPr id="4" name="Slide Number Placeholder 3"/>
          <p:cNvSpPr>
            <a:spLocks noGrp="1"/>
          </p:cNvSpPr>
          <p:nvPr>
            <p:ph type="sldNum" sz="quarter" idx="10"/>
          </p:nvPr>
        </p:nvSpPr>
        <p:spPr/>
        <p:txBody>
          <a:bodyPr/>
          <a:lstStyle/>
          <a:p>
            <a:fld id="{8C2CF015-D9D0-4519-BC27-734F0744EE78}" type="slidenum">
              <a:rPr lang="en-GB" smtClean="0"/>
              <a:t>14</a:t>
            </a:fld>
            <a:endParaRPr lang="en-GB"/>
          </a:p>
        </p:txBody>
      </p:sp>
    </p:spTree>
    <p:extLst>
      <p:ext uri="{BB962C8B-B14F-4D97-AF65-F5344CB8AC3E}">
        <p14:creationId xmlns:p14="http://schemas.microsoft.com/office/powerpoint/2010/main" val="290163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your peace of mind, Bluedog</a:t>
            </a:r>
            <a:r>
              <a:rPr lang="en-GB" baseline="0" dirty="0"/>
              <a:t> Security Monitoring is certified to ISO27001</a:t>
            </a:r>
            <a:endParaRPr lang="en-GB" dirty="0"/>
          </a:p>
        </p:txBody>
      </p:sp>
      <p:sp>
        <p:nvSpPr>
          <p:cNvPr id="4" name="Slide Number Placeholder 3"/>
          <p:cNvSpPr>
            <a:spLocks noGrp="1"/>
          </p:cNvSpPr>
          <p:nvPr>
            <p:ph type="sldNum" sz="quarter" idx="10"/>
          </p:nvPr>
        </p:nvSpPr>
        <p:spPr/>
        <p:txBody>
          <a:bodyPr/>
          <a:lstStyle/>
          <a:p>
            <a:fld id="{8C2CF015-D9D0-4519-BC27-734F0744EE78}" type="slidenum">
              <a:rPr lang="en-GB" smtClean="0"/>
              <a:t>16</a:t>
            </a:fld>
            <a:endParaRPr lang="en-GB"/>
          </a:p>
        </p:txBody>
      </p:sp>
    </p:spTree>
    <p:extLst>
      <p:ext uri="{BB962C8B-B14F-4D97-AF65-F5344CB8AC3E}">
        <p14:creationId xmlns:p14="http://schemas.microsoft.com/office/powerpoint/2010/main" val="1125332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BF0353-F7D8-498D-A455-88EC864C0EAE}"/>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a:extLst>
              <a:ext uri="{FF2B5EF4-FFF2-40B4-BE49-F238E27FC236}">
                <a16:creationId xmlns:a16="http://schemas.microsoft.com/office/drawing/2014/main" id="{F9F0851F-D598-4385-9679-2E072B1B19E3}"/>
              </a:ext>
            </a:extLst>
          </p:cNvPr>
          <p:cNvPicPr>
            <a:picLocks noChangeAspect="1"/>
          </p:cNvPicPr>
          <p:nvPr/>
        </p:nvPicPr>
        <p:blipFill>
          <a:blip r:embed="rId2"/>
          <a:stretch>
            <a:fillRect/>
          </a:stretch>
        </p:blipFill>
        <p:spPr>
          <a:xfrm>
            <a:off x="1" y="-1818957"/>
            <a:ext cx="9144000" cy="6446362"/>
          </a:xfrm>
          <a:prstGeom prst="rect">
            <a:avLst/>
          </a:prstGeom>
        </p:spPr>
      </p:pic>
      <p:sp>
        <p:nvSpPr>
          <p:cNvPr id="2" name="Title 1">
            <a:extLst>
              <a:ext uri="{FF2B5EF4-FFF2-40B4-BE49-F238E27FC236}">
                <a16:creationId xmlns:a16="http://schemas.microsoft.com/office/drawing/2014/main" id="{DFAAB3F3-C93C-47F7-87D1-0C4D30B5EB07}"/>
              </a:ext>
            </a:extLst>
          </p:cNvPr>
          <p:cNvSpPr>
            <a:spLocks noGrp="1"/>
          </p:cNvSpPr>
          <p:nvPr>
            <p:ph type="ctrTitle"/>
          </p:nvPr>
        </p:nvSpPr>
        <p:spPr>
          <a:xfrm>
            <a:off x="237933" y="3205068"/>
            <a:ext cx="4436705" cy="1140668"/>
          </a:xfrm>
        </p:spPr>
        <p:txBody>
          <a:bodyPr anchor="b">
            <a:normAutofit/>
          </a:bodyPr>
          <a:lstStyle>
            <a:lvl1pPr algn="l">
              <a:defRPr sz="4800"/>
            </a:lvl1pPr>
          </a:lstStyle>
          <a:p>
            <a:r>
              <a:rPr lang="en-US"/>
              <a:t>Click to edit Master title style</a:t>
            </a:r>
            <a:endParaRPr lang="x-none" dirty="0"/>
          </a:p>
        </p:txBody>
      </p:sp>
      <p:pic>
        <p:nvPicPr>
          <p:cNvPr id="21" name="Picture 20" descr="A close up of a sign&#10;&#10;Description automatically generated">
            <a:extLst>
              <a:ext uri="{FF2B5EF4-FFF2-40B4-BE49-F238E27FC236}">
                <a16:creationId xmlns:a16="http://schemas.microsoft.com/office/drawing/2014/main" id="{047264B8-27E0-41D4-A787-9DD1B7F05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954" y="4546734"/>
            <a:ext cx="1645114" cy="510851"/>
          </a:xfrm>
          <a:prstGeom prst="rect">
            <a:avLst/>
          </a:prstGeom>
        </p:spPr>
      </p:pic>
      <p:sp>
        <p:nvSpPr>
          <p:cNvPr id="22" name="Text Placeholder 2">
            <a:extLst>
              <a:ext uri="{FF2B5EF4-FFF2-40B4-BE49-F238E27FC236}">
                <a16:creationId xmlns:a16="http://schemas.microsoft.com/office/drawing/2014/main" id="{20980FA2-D091-4D33-BF45-861A7E4B9CB2}"/>
              </a:ext>
            </a:extLst>
          </p:cNvPr>
          <p:cNvSpPr>
            <a:spLocks noGrp="1"/>
          </p:cNvSpPr>
          <p:nvPr>
            <p:ph type="body" idx="10"/>
          </p:nvPr>
        </p:nvSpPr>
        <p:spPr>
          <a:xfrm>
            <a:off x="237933" y="4453025"/>
            <a:ext cx="4436705" cy="5108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7216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9022-7D5B-4A59-AED8-4065F4614B80}"/>
              </a:ext>
            </a:extLst>
          </p:cNvPr>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BDF3B339-0B7A-4B08-A2CA-66DF3658AAC9}"/>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id="{45A36823-7BC1-46AD-A042-B7247938D9BE}"/>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055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1C0A-73D8-4BFE-9390-A431FD36652A}"/>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EA04495D-72A9-4704-8A42-F8D2159B76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359301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0B273-800E-4904-9F4B-C23B6386E8E7}"/>
              </a:ext>
            </a:extLst>
          </p:cNvPr>
          <p:cNvSpPr>
            <a:spLocks noGrp="1"/>
          </p:cNvSpPr>
          <p:nvPr>
            <p:ph type="title" orient="vert"/>
          </p:nvPr>
        </p:nvSpPr>
        <p:spPr>
          <a:xfrm>
            <a:off x="6543676" y="273844"/>
            <a:ext cx="1971675" cy="4358879"/>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79445949-7A53-437B-9AD5-9BA63BB1026D}"/>
              </a:ext>
            </a:extLst>
          </p:cNvPr>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374475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68C1CF-9893-4D7F-A93D-FA6B4387D70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a:extLst>
              <a:ext uri="{FF2B5EF4-FFF2-40B4-BE49-F238E27FC236}">
                <a16:creationId xmlns:a16="http://schemas.microsoft.com/office/drawing/2014/main" id="{8B104C98-EB6B-4A88-AFE0-8842A5751C44}"/>
              </a:ext>
            </a:extLst>
          </p:cNvPr>
          <p:cNvPicPr>
            <a:picLocks noChangeAspect="1"/>
          </p:cNvPicPr>
          <p:nvPr/>
        </p:nvPicPr>
        <p:blipFill>
          <a:blip r:embed="rId2"/>
          <a:stretch>
            <a:fillRect/>
          </a:stretch>
        </p:blipFill>
        <p:spPr>
          <a:xfrm>
            <a:off x="4595270" y="0"/>
            <a:ext cx="4972270" cy="5143500"/>
          </a:xfrm>
          <a:prstGeom prst="rect">
            <a:avLst/>
          </a:prstGeom>
        </p:spPr>
      </p:pic>
      <p:pic>
        <p:nvPicPr>
          <p:cNvPr id="10" name="Picture 9">
            <a:extLst>
              <a:ext uri="{FF2B5EF4-FFF2-40B4-BE49-F238E27FC236}">
                <a16:creationId xmlns:a16="http://schemas.microsoft.com/office/drawing/2014/main" id="{5C9C2C85-A022-4CC0-9226-EA8974923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955" y="4546732"/>
            <a:ext cx="1645117" cy="510852"/>
          </a:xfrm>
          <a:prstGeom prst="rect">
            <a:avLst/>
          </a:prstGeom>
        </p:spPr>
      </p:pic>
      <p:sp>
        <p:nvSpPr>
          <p:cNvPr id="2" name="Title 1">
            <a:extLst>
              <a:ext uri="{FF2B5EF4-FFF2-40B4-BE49-F238E27FC236}">
                <a16:creationId xmlns:a16="http://schemas.microsoft.com/office/drawing/2014/main" id="{036E35BC-32F0-4496-972C-FB3FC1320A0E}"/>
              </a:ext>
            </a:extLst>
          </p:cNvPr>
          <p:cNvSpPr>
            <a:spLocks noGrp="1"/>
          </p:cNvSpPr>
          <p:nvPr>
            <p:ph type="title"/>
          </p:nvPr>
        </p:nvSpPr>
        <p:spPr>
          <a:xfrm>
            <a:off x="623889" y="1282305"/>
            <a:ext cx="4394921" cy="2139553"/>
          </a:xfrm>
        </p:spPr>
        <p:txBody>
          <a:bodyPr anchor="b">
            <a:normAutofit/>
          </a:bodyPr>
          <a:lstStyle>
            <a:lvl1pPr>
              <a:defRPr sz="4800"/>
            </a:lvl1pPr>
          </a:lstStyle>
          <a:p>
            <a:r>
              <a:rPr lang="en-US"/>
              <a:t>Click to edit Master title style</a:t>
            </a:r>
            <a:endParaRPr lang="x-none" dirty="0"/>
          </a:p>
        </p:txBody>
      </p:sp>
      <p:sp>
        <p:nvSpPr>
          <p:cNvPr id="3" name="Text Placeholder 2">
            <a:extLst>
              <a:ext uri="{FF2B5EF4-FFF2-40B4-BE49-F238E27FC236}">
                <a16:creationId xmlns:a16="http://schemas.microsoft.com/office/drawing/2014/main" id="{BAC34E64-76EB-4CEA-B174-6CC344B24D73}"/>
              </a:ext>
            </a:extLst>
          </p:cNvPr>
          <p:cNvSpPr>
            <a:spLocks noGrp="1"/>
          </p:cNvSpPr>
          <p:nvPr>
            <p:ph type="body" idx="1"/>
          </p:nvPr>
        </p:nvSpPr>
        <p:spPr>
          <a:xfrm>
            <a:off x="623889" y="3442099"/>
            <a:ext cx="4394921"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08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2F7E-D2EA-4AFB-B3F0-839083C6B00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96A97B16-08E4-475B-B047-C662096A57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188908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DB3B-CFF7-40EB-B92A-7943EA53EC64}"/>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5AEE08E-D746-4640-9DB4-64BC10F0CA3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254E0742-0CF6-4E34-ABE2-DF044868F26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357820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6A70-0FF0-49B2-BC25-9FC1137B3FEC}"/>
              </a:ext>
            </a:extLst>
          </p:cNvPr>
          <p:cNvSpPr>
            <a:spLocks noGrp="1"/>
          </p:cNvSpPr>
          <p:nvPr>
            <p:ph type="title"/>
          </p:nvPr>
        </p:nvSpPr>
        <p:spPr>
          <a:xfrm>
            <a:off x="629841" y="273845"/>
            <a:ext cx="7886700" cy="994172"/>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80E4FD4-F5F4-4FF2-BB44-B00C320C894E}"/>
              </a:ext>
            </a:extLst>
          </p:cNvPr>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1983A3-574B-48DF-AF7F-CED2C8B5EB7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68023BF-1004-4D9F-9452-2D187D1D41E7}"/>
              </a:ext>
            </a:extLst>
          </p:cNvPr>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CC7D7-5C0D-4F12-9B3C-F07BD2948D72}"/>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37296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2AD4-5ECA-44A0-92F0-647353C6FC66}"/>
              </a:ext>
            </a:extLst>
          </p:cNvPr>
          <p:cNvSpPr>
            <a:spLocks noGrp="1"/>
          </p:cNvSpPr>
          <p:nvPr>
            <p:ph type="title"/>
          </p:nvPr>
        </p:nvSpPr>
        <p:spPr/>
        <p:txBody>
          <a:bodyPr/>
          <a:lstStyle/>
          <a:p>
            <a:r>
              <a:rPr lang="en-US"/>
              <a:t>Click to edit Master title style</a:t>
            </a:r>
            <a:endParaRPr lang="x-none"/>
          </a:p>
        </p:txBody>
      </p:sp>
    </p:spTree>
    <p:extLst>
      <p:ext uri="{BB962C8B-B14F-4D97-AF65-F5344CB8AC3E}">
        <p14:creationId xmlns:p14="http://schemas.microsoft.com/office/powerpoint/2010/main" val="410402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29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F55498-A0B6-4BD7-9D7B-6306B48F053D}"/>
              </a:ext>
            </a:extLst>
          </p:cNvPr>
          <p:cNvSpPr/>
          <p:nvPr/>
        </p:nvSpPr>
        <p:spPr>
          <a:xfrm>
            <a:off x="0" y="0"/>
            <a:ext cx="9144000"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a16="http://schemas.microsoft.com/office/drawing/2014/main" id="{33B6661F-6513-4236-84DA-9F768D7B1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66" y="4670016"/>
            <a:ext cx="1269458" cy="394200"/>
          </a:xfrm>
          <a:prstGeom prst="rect">
            <a:avLst/>
          </a:prstGeom>
        </p:spPr>
      </p:pic>
    </p:spTree>
    <p:extLst>
      <p:ext uri="{BB962C8B-B14F-4D97-AF65-F5344CB8AC3E}">
        <p14:creationId xmlns:p14="http://schemas.microsoft.com/office/powerpoint/2010/main" val="34145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E4B0-36FB-4821-9CBE-606721D0A365}"/>
              </a:ext>
            </a:extLst>
          </p:cNvPr>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26EE6B43-2D32-4A0C-BDF3-4EE6EE18ABE3}"/>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8CD7D18-0C4F-421B-B782-6C64BDC4B38F}"/>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14293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84156D-96F3-49F9-9DEB-805AF9B6A46C}"/>
              </a:ext>
            </a:extLst>
          </p:cNvPr>
          <p:cNvPicPr>
            <a:picLocks noChangeAspect="1"/>
          </p:cNvPicPr>
          <p:nvPr/>
        </p:nvPicPr>
        <p:blipFill>
          <a:blip r:embed="rId14"/>
          <a:stretch>
            <a:fillRect/>
          </a:stretch>
        </p:blipFill>
        <p:spPr>
          <a:xfrm>
            <a:off x="4675910" y="4742808"/>
            <a:ext cx="4468091" cy="400692"/>
          </a:xfrm>
          <a:prstGeom prst="rect">
            <a:avLst/>
          </a:prstGeom>
        </p:spPr>
      </p:pic>
      <p:sp>
        <p:nvSpPr>
          <p:cNvPr id="2" name="Title Placeholder 1">
            <a:extLst>
              <a:ext uri="{FF2B5EF4-FFF2-40B4-BE49-F238E27FC236}">
                <a16:creationId xmlns:a16="http://schemas.microsoft.com/office/drawing/2014/main" id="{1FF1BF4D-8A1C-4630-80FE-4F5731F8169B}"/>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x-none" dirty="0"/>
          </a:p>
        </p:txBody>
      </p:sp>
      <p:sp>
        <p:nvSpPr>
          <p:cNvPr id="3" name="Text Placeholder 2">
            <a:extLst>
              <a:ext uri="{FF2B5EF4-FFF2-40B4-BE49-F238E27FC236}">
                <a16:creationId xmlns:a16="http://schemas.microsoft.com/office/drawing/2014/main" id="{ABBC7485-7858-407F-8DD8-CA146529827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dirty="0"/>
          </a:p>
        </p:txBody>
      </p:sp>
      <p:pic>
        <p:nvPicPr>
          <p:cNvPr id="8" name="Picture 7" descr="A close up of a sign&#10;&#10;Description automatically generated">
            <a:extLst>
              <a:ext uri="{FF2B5EF4-FFF2-40B4-BE49-F238E27FC236}">
                <a16:creationId xmlns:a16="http://schemas.microsoft.com/office/drawing/2014/main" id="{79A24DAA-C6CB-4A46-B440-1050FF797D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835" y="4668624"/>
            <a:ext cx="1264764" cy="392743"/>
          </a:xfrm>
          <a:prstGeom prst="rect">
            <a:avLst/>
          </a:prstGeom>
        </p:spPr>
      </p:pic>
    </p:spTree>
    <p:extLst>
      <p:ext uri="{BB962C8B-B14F-4D97-AF65-F5344CB8AC3E}">
        <p14:creationId xmlns:p14="http://schemas.microsoft.com/office/powerpoint/2010/main" val="104051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932" y="3069010"/>
            <a:ext cx="4436705" cy="1140668"/>
          </a:xfrm>
        </p:spPr>
        <p:txBody>
          <a:bodyPr>
            <a:noAutofit/>
          </a:bodyPr>
          <a:lstStyle/>
          <a:p>
            <a:r>
              <a:rPr lang="en-GB" sz="3800" dirty="0" err="1"/>
              <a:t>bluedog</a:t>
            </a:r>
            <a:r>
              <a:rPr lang="en-GB" sz="3800" dirty="0"/>
              <a:t> Security Monitoring</a:t>
            </a:r>
          </a:p>
        </p:txBody>
      </p:sp>
      <p:sp>
        <p:nvSpPr>
          <p:cNvPr id="3" name="Subtitle 2"/>
          <p:cNvSpPr>
            <a:spLocks noGrp="1"/>
          </p:cNvSpPr>
          <p:nvPr>
            <p:ph type="body" idx="10"/>
          </p:nvPr>
        </p:nvSpPr>
        <p:spPr>
          <a:xfrm>
            <a:off x="257826" y="4293146"/>
            <a:ext cx="4962246" cy="510852"/>
          </a:xfrm>
        </p:spPr>
        <p:txBody>
          <a:bodyPr/>
          <a:lstStyle/>
          <a:p>
            <a:r>
              <a:rPr lang="en-GB" dirty="0"/>
              <a:t>Cyber Security Monitoring for all</a:t>
            </a:r>
          </a:p>
        </p:txBody>
      </p:sp>
    </p:spTree>
    <p:extLst>
      <p:ext uri="{BB962C8B-B14F-4D97-AF65-F5344CB8AC3E}">
        <p14:creationId xmlns:p14="http://schemas.microsoft.com/office/powerpoint/2010/main" val="978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339502"/>
            <a:ext cx="6894545" cy="4148807"/>
          </a:xfrm>
        </p:spPr>
      </p:pic>
    </p:spTree>
    <p:extLst>
      <p:ext uri="{BB962C8B-B14F-4D97-AF65-F5344CB8AC3E}">
        <p14:creationId xmlns:p14="http://schemas.microsoft.com/office/powerpoint/2010/main" val="254586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267494"/>
            <a:ext cx="6903146" cy="4392488"/>
          </a:xfrm>
        </p:spPr>
      </p:pic>
    </p:spTree>
    <p:extLst>
      <p:ext uri="{BB962C8B-B14F-4D97-AF65-F5344CB8AC3E}">
        <p14:creationId xmlns:p14="http://schemas.microsoft.com/office/powerpoint/2010/main" val="336408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91680" y="555526"/>
            <a:ext cx="5844805" cy="3991670"/>
          </a:xfrm>
        </p:spPr>
      </p:pic>
    </p:spTree>
    <p:extLst>
      <p:ext uri="{BB962C8B-B14F-4D97-AF65-F5344CB8AC3E}">
        <p14:creationId xmlns:p14="http://schemas.microsoft.com/office/powerpoint/2010/main" val="146241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Bluedog VAPT</a:t>
            </a:r>
          </a:p>
        </p:txBody>
      </p:sp>
      <p:sp>
        <p:nvSpPr>
          <p:cNvPr id="3" name="Content Placeholder 2"/>
          <p:cNvSpPr>
            <a:spLocks noGrp="1"/>
          </p:cNvSpPr>
          <p:nvPr>
            <p:ph idx="1"/>
          </p:nvPr>
        </p:nvSpPr>
        <p:spPr/>
        <p:txBody>
          <a:bodyPr>
            <a:normAutofit fontScale="92500" lnSpcReduction="20000"/>
          </a:bodyPr>
          <a:lstStyle/>
          <a:p>
            <a:r>
              <a:rPr lang="en-GB" dirty="0"/>
              <a:t>Find your vulnerabilities before attackers do</a:t>
            </a:r>
          </a:p>
          <a:p>
            <a:r>
              <a:rPr lang="en-GB" dirty="0"/>
              <a:t>Save thousands on expensive dedicated security engineers</a:t>
            </a:r>
          </a:p>
          <a:p>
            <a:r>
              <a:rPr lang="en-GB" dirty="0"/>
              <a:t>Protect your business from life threatening cyber criminals</a:t>
            </a:r>
          </a:p>
          <a:p>
            <a:r>
              <a:rPr lang="en-GB" dirty="0"/>
              <a:t>Maintain your defences on a regular basis, not just once per year</a:t>
            </a:r>
          </a:p>
          <a:p>
            <a:r>
              <a:rPr lang="en-GB" dirty="0"/>
              <a:t>Saves you time by giving you the solution to each vulnerability</a:t>
            </a:r>
          </a:p>
          <a:p>
            <a:endParaRPr lang="en-GB" dirty="0"/>
          </a:p>
          <a:p>
            <a:endParaRPr lang="en-GB" dirty="0"/>
          </a:p>
        </p:txBody>
      </p:sp>
    </p:spTree>
    <p:extLst>
      <p:ext uri="{BB962C8B-B14F-4D97-AF65-F5344CB8AC3E}">
        <p14:creationId xmlns:p14="http://schemas.microsoft.com/office/powerpoint/2010/main" val="42085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Bluedog is ISO27001 Certified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0844" y="1370013"/>
            <a:ext cx="3262312" cy="3262312"/>
          </a:xfrm>
        </p:spPr>
      </p:pic>
    </p:spTree>
    <p:extLst>
      <p:ext uri="{BB962C8B-B14F-4D97-AF65-F5344CB8AC3E}">
        <p14:creationId xmlns:p14="http://schemas.microsoft.com/office/powerpoint/2010/main" val="257809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Bluedog VAPT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8779663"/>
              </p:ext>
            </p:extLst>
          </p:nvPr>
        </p:nvGraphicFramePr>
        <p:xfrm>
          <a:off x="628651" y="1370013"/>
          <a:ext cx="7615759" cy="3209865"/>
        </p:xfrm>
        <a:graphic>
          <a:graphicData uri="http://schemas.openxmlformats.org/drawingml/2006/table">
            <a:tbl>
              <a:tblPr firstRow="1" bandRow="1">
                <a:tableStyleId>{5C22544A-7EE6-4342-B048-85BDC9FD1C3A}</a:tableStyleId>
              </a:tblPr>
              <a:tblGrid>
                <a:gridCol w="1325987">
                  <a:extLst>
                    <a:ext uri="{9D8B030D-6E8A-4147-A177-3AD203B41FA5}">
                      <a16:colId xmlns:a16="http://schemas.microsoft.com/office/drawing/2014/main" val="20000"/>
                    </a:ext>
                  </a:extLst>
                </a:gridCol>
                <a:gridCol w="1625446">
                  <a:extLst>
                    <a:ext uri="{9D8B030D-6E8A-4147-A177-3AD203B41FA5}">
                      <a16:colId xmlns:a16="http://schemas.microsoft.com/office/drawing/2014/main" val="20001"/>
                    </a:ext>
                  </a:extLst>
                </a:gridCol>
                <a:gridCol w="1618022">
                  <a:extLst>
                    <a:ext uri="{9D8B030D-6E8A-4147-A177-3AD203B41FA5}">
                      <a16:colId xmlns:a16="http://schemas.microsoft.com/office/drawing/2014/main" val="20002"/>
                    </a:ext>
                  </a:extLst>
                </a:gridCol>
                <a:gridCol w="1523152">
                  <a:extLst>
                    <a:ext uri="{9D8B030D-6E8A-4147-A177-3AD203B41FA5}">
                      <a16:colId xmlns:a16="http://schemas.microsoft.com/office/drawing/2014/main" val="20003"/>
                    </a:ext>
                  </a:extLst>
                </a:gridCol>
                <a:gridCol w="1523152">
                  <a:extLst>
                    <a:ext uri="{9D8B030D-6E8A-4147-A177-3AD203B41FA5}">
                      <a16:colId xmlns:a16="http://schemas.microsoft.com/office/drawing/2014/main" val="20004"/>
                    </a:ext>
                  </a:extLst>
                </a:gridCol>
              </a:tblGrid>
              <a:tr h="737873">
                <a:tc>
                  <a:txBody>
                    <a:bodyPr/>
                    <a:lstStyle/>
                    <a:p>
                      <a:endParaRPr lang="en-GB" sz="1100" dirty="0"/>
                    </a:p>
                  </a:txBody>
                  <a:tcPr/>
                </a:tc>
                <a:tc>
                  <a:txBody>
                    <a:bodyPr/>
                    <a:lstStyle/>
                    <a:p>
                      <a:r>
                        <a:rPr lang="en-GB" sz="1200" i="1" dirty="0"/>
                        <a:t>Essential VAPT</a:t>
                      </a:r>
                    </a:p>
                  </a:txBody>
                  <a:tcPr/>
                </a:tc>
                <a:tc>
                  <a:txBody>
                    <a:bodyPr/>
                    <a:lstStyle/>
                    <a:p>
                      <a:r>
                        <a:rPr lang="en-GB" sz="1200" i="1" dirty="0"/>
                        <a:t>Pro VAPT</a:t>
                      </a:r>
                    </a:p>
                  </a:txBody>
                  <a:tcPr/>
                </a:tc>
                <a:tc>
                  <a:txBody>
                    <a:bodyPr/>
                    <a:lstStyle/>
                    <a:p>
                      <a:r>
                        <a:rPr lang="en-GB" sz="1200" i="1" dirty="0"/>
                        <a:t>One-Off VAPT</a:t>
                      </a:r>
                    </a:p>
                  </a:txBody>
                  <a:tcPr/>
                </a:tc>
                <a:tc>
                  <a:txBody>
                    <a:bodyPr/>
                    <a:lstStyle/>
                    <a:p>
                      <a:r>
                        <a:rPr lang="en-GB" sz="1200" i="1" dirty="0"/>
                        <a:t>Manual VAPT</a:t>
                      </a:r>
                    </a:p>
                  </a:txBody>
                  <a:tcPr/>
                </a:tc>
                <a:extLst>
                  <a:ext uri="{0D108BD9-81ED-4DB2-BD59-A6C34878D82A}">
                    <a16:rowId xmlns:a16="http://schemas.microsoft.com/office/drawing/2014/main" val="10000"/>
                  </a:ext>
                </a:extLst>
              </a:tr>
              <a:tr h="427498">
                <a:tc>
                  <a:txBody>
                    <a:bodyPr/>
                    <a:lstStyle/>
                    <a:p>
                      <a:r>
                        <a:rPr lang="en-GB" sz="1200" dirty="0"/>
                        <a:t>Type</a:t>
                      </a:r>
                    </a:p>
                  </a:txBody>
                  <a:tcPr/>
                </a:tc>
                <a:tc>
                  <a:txBody>
                    <a:bodyPr/>
                    <a:lstStyle/>
                    <a:p>
                      <a:r>
                        <a:rPr lang="en-GB" sz="1200" dirty="0"/>
                        <a:t>Automated VAPT</a:t>
                      </a:r>
                    </a:p>
                  </a:txBody>
                  <a:tcPr/>
                </a:tc>
                <a:tc>
                  <a:txBody>
                    <a:bodyPr/>
                    <a:lstStyle/>
                    <a:p>
                      <a:r>
                        <a:rPr lang="en-GB" sz="1200" dirty="0"/>
                        <a:t>Automated VAPT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Automated VAPT</a:t>
                      </a:r>
                    </a:p>
                    <a:p>
                      <a:endParaRPr lang="en-GB" sz="1100" dirty="0"/>
                    </a:p>
                  </a:txBody>
                  <a:tcPr/>
                </a:tc>
                <a:tc>
                  <a:txBody>
                    <a:bodyPr/>
                    <a:lstStyle/>
                    <a:p>
                      <a:r>
                        <a:rPr lang="en-GB" sz="1100" dirty="0"/>
                        <a:t>Manual</a:t>
                      </a:r>
                      <a:r>
                        <a:rPr lang="en-GB" sz="1100" baseline="0" dirty="0"/>
                        <a:t> VAPT (with VPN Connection)</a:t>
                      </a:r>
                      <a:endParaRPr lang="en-GB" sz="1100" dirty="0"/>
                    </a:p>
                  </a:txBody>
                  <a:tcPr/>
                </a:tc>
                <a:extLst>
                  <a:ext uri="{0D108BD9-81ED-4DB2-BD59-A6C34878D82A}">
                    <a16:rowId xmlns:a16="http://schemas.microsoft.com/office/drawing/2014/main" val="10001"/>
                  </a:ext>
                </a:extLst>
              </a:tr>
              <a:tr h="427498">
                <a:tc>
                  <a:txBody>
                    <a:bodyPr/>
                    <a:lstStyle/>
                    <a:p>
                      <a:r>
                        <a:rPr lang="en-GB" sz="1200" dirty="0"/>
                        <a:t>Frequency</a:t>
                      </a:r>
                    </a:p>
                  </a:txBody>
                  <a:tcPr/>
                </a:tc>
                <a:tc>
                  <a:txBody>
                    <a:bodyPr/>
                    <a:lstStyle/>
                    <a:p>
                      <a:r>
                        <a:rPr lang="en-GB" sz="1200" dirty="0"/>
                        <a:t>Monthly Scan</a:t>
                      </a:r>
                      <a:endParaRPr lang="en-GB" sz="1100" dirty="0"/>
                    </a:p>
                  </a:txBody>
                  <a:tcPr/>
                </a:tc>
                <a:tc>
                  <a:txBody>
                    <a:bodyPr/>
                    <a:lstStyle/>
                    <a:p>
                      <a:r>
                        <a:rPr lang="en-GB" sz="1200" dirty="0"/>
                        <a:t>Monthly Scan</a:t>
                      </a:r>
                    </a:p>
                  </a:txBody>
                  <a:tcPr/>
                </a:tc>
                <a:tc>
                  <a:txBody>
                    <a:bodyPr/>
                    <a:lstStyle/>
                    <a:p>
                      <a:r>
                        <a:rPr lang="en-GB" sz="1200" dirty="0"/>
                        <a:t>One-off Scan</a:t>
                      </a:r>
                    </a:p>
                  </a:txBody>
                  <a:tcPr/>
                </a:tc>
                <a:tc>
                  <a:txBody>
                    <a:bodyPr/>
                    <a:lstStyle/>
                    <a:p>
                      <a:r>
                        <a:rPr lang="en-GB" sz="1100" dirty="0"/>
                        <a:t>One-off</a:t>
                      </a:r>
                      <a:r>
                        <a:rPr lang="en-GB" sz="1100" baseline="0" dirty="0"/>
                        <a:t> Penetration Test</a:t>
                      </a:r>
                      <a:endParaRPr lang="en-GB" sz="1100" dirty="0"/>
                    </a:p>
                  </a:txBody>
                  <a:tcPr/>
                </a:tc>
                <a:extLst>
                  <a:ext uri="{0D108BD9-81ED-4DB2-BD59-A6C34878D82A}">
                    <a16:rowId xmlns:a16="http://schemas.microsoft.com/office/drawing/2014/main" val="10002"/>
                  </a:ext>
                </a:extLst>
              </a:tr>
              <a:tr h="482067">
                <a:tc>
                  <a:txBody>
                    <a:bodyPr/>
                    <a:lstStyle/>
                    <a:p>
                      <a:r>
                        <a:rPr lang="en-GB" sz="1200" dirty="0"/>
                        <a:t>Features</a:t>
                      </a:r>
                    </a:p>
                  </a:txBody>
                  <a:tcPr/>
                </a:tc>
                <a:tc>
                  <a:txBody>
                    <a:bodyPr/>
                    <a:lstStyle/>
                    <a:p>
                      <a:r>
                        <a:rPr lang="en-GB" sz="1100" dirty="0"/>
                        <a:t>Includes</a:t>
                      </a:r>
                      <a:r>
                        <a:rPr lang="en-GB" sz="1100" baseline="0" dirty="0"/>
                        <a:t> all key </a:t>
                      </a:r>
                    </a:p>
                    <a:p>
                      <a:r>
                        <a:rPr lang="en-GB" sz="1100" baseline="0" dirty="0"/>
                        <a:t>features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Includes</a:t>
                      </a:r>
                      <a:r>
                        <a:rPr lang="en-GB" sz="1100" baseline="0" dirty="0"/>
                        <a:t> all key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a:t>features</a:t>
                      </a:r>
                    </a:p>
                    <a:p>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Includes</a:t>
                      </a:r>
                      <a:r>
                        <a:rPr lang="en-GB" sz="1100" baseline="0" dirty="0"/>
                        <a:t> all key features</a:t>
                      </a:r>
                    </a:p>
                    <a:p>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Includes</a:t>
                      </a:r>
                      <a:r>
                        <a:rPr lang="en-GB" sz="1100" baseline="0" dirty="0"/>
                        <a:t> all key features, fully customisable</a:t>
                      </a:r>
                    </a:p>
                    <a:p>
                      <a:endParaRPr lang="en-GB" sz="1100" dirty="0"/>
                    </a:p>
                  </a:txBody>
                  <a:tcPr/>
                </a:tc>
                <a:extLst>
                  <a:ext uri="{0D108BD9-81ED-4DB2-BD59-A6C34878D82A}">
                    <a16:rowId xmlns:a16="http://schemas.microsoft.com/office/drawing/2014/main" val="10003"/>
                  </a:ext>
                </a:extLst>
              </a:tr>
              <a:tr h="427498">
                <a:tc>
                  <a:txBody>
                    <a:bodyPr/>
                    <a:lstStyle/>
                    <a:p>
                      <a:r>
                        <a:rPr lang="en-GB" sz="1200" dirty="0"/>
                        <a:t>Scope</a:t>
                      </a:r>
                    </a:p>
                  </a:txBody>
                  <a:tcPr/>
                </a:tc>
                <a:tc>
                  <a:txBody>
                    <a:bodyPr/>
                    <a:lstStyle/>
                    <a:p>
                      <a:r>
                        <a:rPr lang="en-GB" sz="1100" kern="1200" baseline="0" dirty="0">
                          <a:solidFill>
                            <a:schemeClr val="dk1"/>
                          </a:solidFill>
                          <a:latin typeface="+mn-lt"/>
                          <a:ea typeface="+mn-ea"/>
                          <a:cs typeface="+mn-cs"/>
                        </a:rPr>
                        <a:t>Scans up to 4 IPs </a:t>
                      </a:r>
                    </a:p>
                    <a:p>
                      <a:r>
                        <a:rPr lang="en-GB" sz="1100" kern="1200" baseline="0" dirty="0">
                          <a:solidFill>
                            <a:schemeClr val="dk1"/>
                          </a:solidFill>
                          <a:latin typeface="+mn-lt"/>
                          <a:ea typeface="+mn-ea"/>
                          <a:cs typeface="+mn-cs"/>
                        </a:rPr>
                        <a:t>and 1 website</a:t>
                      </a:r>
                    </a:p>
                  </a:txBody>
                  <a:tcPr/>
                </a:tc>
                <a:tc>
                  <a:txBody>
                    <a:bodyPr/>
                    <a:lstStyle/>
                    <a:p>
                      <a:pPr marL="0" algn="l" defTabSz="914400" rtl="0" eaLnBrk="1" latinLnBrk="0" hangingPunct="1"/>
                      <a:r>
                        <a:rPr lang="en-GB" sz="1100" kern="1200" baseline="0" dirty="0">
                          <a:solidFill>
                            <a:schemeClr val="dk1"/>
                          </a:solidFill>
                          <a:latin typeface="+mn-lt"/>
                          <a:ea typeface="+mn-ea"/>
                          <a:cs typeface="+mn-cs"/>
                        </a:rPr>
                        <a:t>Scans up to 16 IPs </a:t>
                      </a:r>
                    </a:p>
                    <a:p>
                      <a:pPr marL="0" algn="l" defTabSz="914400" rtl="0" eaLnBrk="1" latinLnBrk="0" hangingPunct="1"/>
                      <a:r>
                        <a:rPr lang="en-GB" sz="1100" kern="1200" baseline="0" dirty="0">
                          <a:solidFill>
                            <a:schemeClr val="dk1"/>
                          </a:solidFill>
                          <a:latin typeface="+mn-lt"/>
                          <a:ea typeface="+mn-ea"/>
                          <a:cs typeface="+mn-cs"/>
                        </a:rPr>
                        <a:t>and 1 website</a:t>
                      </a:r>
                    </a:p>
                  </a:txBody>
                  <a:tcPr/>
                </a:tc>
                <a:tc>
                  <a:txBody>
                    <a:bodyPr/>
                    <a:lstStyle/>
                    <a:p>
                      <a:pPr marL="0" algn="l" defTabSz="914400" rtl="0" eaLnBrk="1" latinLnBrk="0" hangingPunct="1"/>
                      <a:r>
                        <a:rPr lang="en-GB" sz="1100" kern="1200" baseline="0" dirty="0">
                          <a:solidFill>
                            <a:schemeClr val="dk1"/>
                          </a:solidFill>
                          <a:latin typeface="+mn-lt"/>
                          <a:ea typeface="+mn-ea"/>
                          <a:cs typeface="+mn-cs"/>
                        </a:rPr>
                        <a:t>Scans up to 16 IPs </a:t>
                      </a:r>
                    </a:p>
                    <a:p>
                      <a:pPr marL="0" algn="l" defTabSz="914400" rtl="0" eaLnBrk="1" latinLnBrk="0" hangingPunct="1"/>
                      <a:r>
                        <a:rPr lang="en-GB" sz="1100" kern="1200" baseline="0" dirty="0">
                          <a:solidFill>
                            <a:schemeClr val="dk1"/>
                          </a:solidFill>
                          <a:latin typeface="+mn-lt"/>
                          <a:ea typeface="+mn-ea"/>
                          <a:cs typeface="+mn-cs"/>
                        </a:rPr>
                        <a:t>and 1 website</a:t>
                      </a:r>
                    </a:p>
                  </a:txBody>
                  <a:tcPr/>
                </a:tc>
                <a:tc>
                  <a:txBody>
                    <a:bodyPr/>
                    <a:lstStyle/>
                    <a:p>
                      <a:r>
                        <a:rPr lang="en-GB" sz="1100" dirty="0"/>
                        <a:t>Custom IP Ranges</a:t>
                      </a:r>
                    </a:p>
                  </a:txBody>
                  <a:tcPr/>
                </a:tc>
                <a:extLst>
                  <a:ext uri="{0D108BD9-81ED-4DB2-BD59-A6C34878D82A}">
                    <a16:rowId xmlns:a16="http://schemas.microsoft.com/office/drawing/2014/main" val="10004"/>
                  </a:ext>
                </a:extLst>
              </a:tr>
              <a:tr h="427498">
                <a:tc>
                  <a:txBody>
                    <a:bodyPr/>
                    <a:lstStyle/>
                    <a:p>
                      <a:endParaRPr lang="en-GB" sz="1100" dirty="0"/>
                    </a:p>
                  </a:txBody>
                  <a:tcPr/>
                </a:tc>
                <a:tc>
                  <a:txBody>
                    <a:bodyPr/>
                    <a:lstStyle/>
                    <a:p>
                      <a:r>
                        <a:rPr lang="en-GB" sz="1100" dirty="0"/>
                        <a:t>Low Monthly Subscription</a:t>
                      </a:r>
                    </a:p>
                  </a:txBody>
                  <a:tcPr/>
                </a:tc>
                <a:tc>
                  <a:txBody>
                    <a:bodyPr/>
                    <a:lstStyle/>
                    <a:p>
                      <a:r>
                        <a:rPr lang="en-GB" sz="1100" dirty="0"/>
                        <a:t>Low Monthly</a:t>
                      </a:r>
                      <a:r>
                        <a:rPr lang="en-GB" sz="1100" baseline="0" dirty="0"/>
                        <a:t> Subscription</a:t>
                      </a:r>
                      <a:endParaRPr lang="en-GB" sz="1100" dirty="0"/>
                    </a:p>
                  </a:txBody>
                  <a:tcPr/>
                </a:tc>
                <a:tc>
                  <a:txBody>
                    <a:bodyPr/>
                    <a:lstStyle/>
                    <a:p>
                      <a:r>
                        <a:rPr lang="en-GB" sz="1100" dirty="0"/>
                        <a:t>One-Off Fee</a:t>
                      </a:r>
                    </a:p>
                  </a:txBody>
                  <a:tcPr/>
                </a:tc>
                <a:tc>
                  <a:txBody>
                    <a:bodyPr/>
                    <a:lstStyle/>
                    <a:p>
                      <a:r>
                        <a:rPr lang="en-GB" sz="1100" dirty="0"/>
                        <a:t>Daily Rate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4172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normAutofit/>
          </a:bodyPr>
          <a:lstStyle/>
          <a:p>
            <a:r>
              <a:rPr lang="en-GB" dirty="0"/>
              <a:t>VAPT is the way forward for businesses to protect themselves from cyber attacks.</a:t>
            </a:r>
          </a:p>
          <a:p>
            <a:r>
              <a:rPr lang="en-GB" dirty="0"/>
              <a:t>The bluedog suite of VAPT services protects your business.</a:t>
            </a:r>
          </a:p>
          <a:p>
            <a:r>
              <a:rPr lang="en-GB" dirty="0"/>
              <a:t>The low price points allows any business to take advantage of Bluedog’s professional VAPT services.</a:t>
            </a:r>
          </a:p>
        </p:txBody>
      </p:sp>
    </p:spTree>
    <p:extLst>
      <p:ext uri="{BB962C8B-B14F-4D97-AF65-F5344CB8AC3E}">
        <p14:creationId xmlns:p14="http://schemas.microsoft.com/office/powerpoint/2010/main" val="29950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067694"/>
            <a:ext cx="4394921" cy="2139553"/>
          </a:xfrm>
        </p:spPr>
        <p:txBody>
          <a:bodyPr/>
          <a:lstStyle/>
          <a:p>
            <a:r>
              <a:rPr lang="en-GB" dirty="0"/>
              <a:t>Who we are?</a:t>
            </a:r>
          </a:p>
        </p:txBody>
      </p:sp>
    </p:spTree>
    <p:extLst>
      <p:ext uri="{BB962C8B-B14F-4D97-AF65-F5344CB8AC3E}">
        <p14:creationId xmlns:p14="http://schemas.microsoft.com/office/powerpoint/2010/main" val="33643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486" y="2800498"/>
            <a:ext cx="4104455" cy="1571451"/>
          </a:xfrm>
        </p:spPr>
        <p:txBody>
          <a:bodyPr>
            <a:noAutofit/>
          </a:bodyPr>
          <a:lstStyle/>
          <a:p>
            <a:pPr marL="0" indent="0">
              <a:buNone/>
            </a:pPr>
            <a:r>
              <a:rPr lang="en-US" sz="2000" dirty="0"/>
              <a:t>Our continuous monitoring and analysis of threats and anomalies provides exceptional peace of mind to business owners, leaders and IT teams.</a:t>
            </a:r>
          </a:p>
          <a:p>
            <a:endParaRPr lang="en-GB" sz="2000" dirty="0"/>
          </a:p>
        </p:txBody>
      </p:sp>
      <p:sp>
        <p:nvSpPr>
          <p:cNvPr id="4" name="Content Placeholder 2"/>
          <p:cNvSpPr txBox="1">
            <a:spLocks/>
          </p:cNvSpPr>
          <p:nvPr/>
        </p:nvSpPr>
        <p:spPr>
          <a:xfrm>
            <a:off x="3203848" y="411510"/>
            <a:ext cx="5184576" cy="1944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We are a cybersecurity company that provides essential security monitoring services to resource constrained businesses and </a:t>
            </a:r>
            <a:r>
              <a:rPr lang="en-US" sz="2000" dirty="0" err="1"/>
              <a:t>organisations</a:t>
            </a:r>
            <a:r>
              <a:rPr lang="en-US" sz="2000" dirty="0"/>
              <a:t>. </a:t>
            </a:r>
          </a:p>
          <a:p>
            <a:endParaRPr lang="en-GB" dirty="0"/>
          </a:p>
        </p:txBody>
      </p:sp>
      <p:pic>
        <p:nvPicPr>
          <p:cNvPr id="6" name="Picture 7" descr="A picture containing building, outdoor, scaffolding, city&#10;&#10;Description automatically generated">
            <a:extLst>
              <a:ext uri="{FF2B5EF4-FFF2-40B4-BE49-F238E27FC236}">
                <a16:creationId xmlns:a16="http://schemas.microsoft.com/office/drawing/2014/main" id="{61B377B6-2F52-41E3-A1DD-AD2DCFA347CA}"/>
              </a:ext>
            </a:extLst>
          </p:cNvPr>
          <p:cNvPicPr>
            <a:picLocks noChangeAspect="1"/>
          </p:cNvPicPr>
          <p:nvPr/>
        </p:nvPicPr>
        <p:blipFill>
          <a:blip r:embed="rId2"/>
          <a:stretch>
            <a:fillRect/>
          </a:stretch>
        </p:blipFill>
        <p:spPr>
          <a:xfrm>
            <a:off x="348673" y="466835"/>
            <a:ext cx="2743200" cy="1831466"/>
          </a:xfrm>
          <a:prstGeom prst="rect">
            <a:avLst/>
          </a:prstGeom>
        </p:spPr>
      </p:pic>
      <p:pic>
        <p:nvPicPr>
          <p:cNvPr id="8" name="Picture 8">
            <a:extLst>
              <a:ext uri="{FF2B5EF4-FFF2-40B4-BE49-F238E27FC236}">
                <a16:creationId xmlns:a16="http://schemas.microsoft.com/office/drawing/2014/main" id="{8B4B619A-C023-4A6F-BB4A-46377D3A1BF2}"/>
              </a:ext>
            </a:extLst>
          </p:cNvPr>
          <p:cNvPicPr>
            <a:picLocks noChangeAspect="1"/>
          </p:cNvPicPr>
          <p:nvPr/>
        </p:nvPicPr>
        <p:blipFill>
          <a:blip r:embed="rId3"/>
          <a:stretch>
            <a:fillRect/>
          </a:stretch>
        </p:blipFill>
        <p:spPr>
          <a:xfrm>
            <a:off x="5013036" y="2802615"/>
            <a:ext cx="3135745" cy="1754997"/>
          </a:xfrm>
          <a:prstGeom prst="rect">
            <a:avLst/>
          </a:prstGeom>
        </p:spPr>
      </p:pic>
    </p:spTree>
    <p:extLst>
      <p:ext uri="{BB962C8B-B14F-4D97-AF65-F5344CB8AC3E}">
        <p14:creationId xmlns:p14="http://schemas.microsoft.com/office/powerpoint/2010/main" val="173243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Our business centres</a:t>
            </a:r>
          </a:p>
        </p:txBody>
      </p:sp>
      <p:sp>
        <p:nvSpPr>
          <p:cNvPr id="3" name="Content Placeholder 2"/>
          <p:cNvSpPr>
            <a:spLocks noGrp="1"/>
          </p:cNvSpPr>
          <p:nvPr>
            <p:ph idx="1"/>
          </p:nvPr>
        </p:nvSpPr>
        <p:spPr>
          <a:xfrm>
            <a:off x="628650" y="1491630"/>
            <a:ext cx="7886700" cy="3263504"/>
          </a:xfrm>
        </p:spPr>
        <p:txBody>
          <a:bodyPr>
            <a:normAutofit/>
          </a:bodyPr>
          <a:lstStyle/>
          <a:p>
            <a:r>
              <a:rPr lang="en-GB" sz="2400" dirty="0"/>
              <a:t>London, UK</a:t>
            </a:r>
          </a:p>
          <a:p>
            <a:endParaRPr lang="en-GB" sz="2400" dirty="0"/>
          </a:p>
          <a:p>
            <a:r>
              <a:rPr lang="en-GB" sz="2400" dirty="0"/>
              <a:t>Rotterdam, Netherlands</a:t>
            </a:r>
          </a:p>
          <a:p>
            <a:endParaRPr lang="en-GB" sz="2400" dirty="0"/>
          </a:p>
          <a:p>
            <a:r>
              <a:rPr lang="en-GB" sz="2400" dirty="0"/>
              <a:t>Manila, Philippines</a:t>
            </a:r>
          </a:p>
        </p:txBody>
      </p:sp>
    </p:spTree>
    <p:extLst>
      <p:ext uri="{BB962C8B-B14F-4D97-AF65-F5344CB8AC3E}">
        <p14:creationId xmlns:p14="http://schemas.microsoft.com/office/powerpoint/2010/main" val="279567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is VAPT?</a:t>
            </a:r>
          </a:p>
        </p:txBody>
      </p:sp>
      <p:sp>
        <p:nvSpPr>
          <p:cNvPr id="5" name="Content Placeholder 4"/>
          <p:cNvSpPr>
            <a:spLocks noGrp="1"/>
          </p:cNvSpPr>
          <p:nvPr>
            <p:ph idx="1"/>
          </p:nvPr>
        </p:nvSpPr>
        <p:spPr/>
        <p:txBody>
          <a:bodyPr/>
          <a:lstStyle/>
          <a:p>
            <a:r>
              <a:rPr lang="en-GB" dirty="0"/>
              <a:t>Vulnerability Assessment and Penetration Testing.</a:t>
            </a:r>
          </a:p>
          <a:p>
            <a:r>
              <a:rPr lang="en-GB" dirty="0"/>
              <a:t>Bluedog’s Automated VAPT is a combination of our External Vulnerability Scanning (EVS) and our </a:t>
            </a:r>
            <a:r>
              <a:rPr lang="en-GB" dirty="0" err="1"/>
              <a:t>WebApp</a:t>
            </a:r>
            <a:r>
              <a:rPr lang="en-GB" dirty="0"/>
              <a:t> Scanning Service (WSS) </a:t>
            </a:r>
          </a:p>
          <a:p>
            <a:r>
              <a:rPr lang="en-GB" dirty="0"/>
              <a:t>Scans your public facing network and website / </a:t>
            </a:r>
            <a:r>
              <a:rPr lang="en-GB" dirty="0" err="1"/>
              <a:t>webapp</a:t>
            </a:r>
            <a:r>
              <a:rPr lang="en-GB" dirty="0"/>
              <a:t>.</a:t>
            </a:r>
          </a:p>
          <a:p>
            <a:endParaRPr lang="en-GB" dirty="0"/>
          </a:p>
        </p:txBody>
      </p:sp>
    </p:spTree>
    <p:extLst>
      <p:ext uri="{BB962C8B-B14F-4D97-AF65-F5344CB8AC3E}">
        <p14:creationId xmlns:p14="http://schemas.microsoft.com/office/powerpoint/2010/main" val="1123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power of VAPT</a:t>
            </a:r>
          </a:p>
        </p:txBody>
      </p:sp>
      <p:sp>
        <p:nvSpPr>
          <p:cNvPr id="3" name="Content Placeholder 2"/>
          <p:cNvSpPr>
            <a:spLocks noGrp="1"/>
          </p:cNvSpPr>
          <p:nvPr>
            <p:ph idx="1"/>
          </p:nvPr>
        </p:nvSpPr>
        <p:spPr/>
        <p:txBody>
          <a:bodyPr/>
          <a:lstStyle/>
          <a:p>
            <a:r>
              <a:rPr lang="en-GB" dirty="0"/>
              <a:t>VAPT is a more Comprehensive Testing Solution</a:t>
            </a:r>
          </a:p>
          <a:p>
            <a:r>
              <a:rPr lang="en-GB" dirty="0"/>
              <a:t>Helps you Prioritize Risks</a:t>
            </a:r>
          </a:p>
          <a:p>
            <a:r>
              <a:rPr lang="en-GB" dirty="0"/>
              <a:t>Uncovers Misconfigurations and Loopholes</a:t>
            </a:r>
          </a:p>
          <a:p>
            <a:r>
              <a:rPr lang="en-GB" dirty="0"/>
              <a:t>Has Excellent ROI</a:t>
            </a:r>
          </a:p>
          <a:p>
            <a:r>
              <a:rPr lang="en-GB" dirty="0"/>
              <a:t>Helps with Compliance</a:t>
            </a:r>
          </a:p>
          <a:p>
            <a:endParaRPr lang="en-GB" dirty="0"/>
          </a:p>
        </p:txBody>
      </p:sp>
    </p:spTree>
    <p:extLst>
      <p:ext uri="{BB962C8B-B14F-4D97-AF65-F5344CB8AC3E}">
        <p14:creationId xmlns:p14="http://schemas.microsoft.com/office/powerpoint/2010/main" val="84206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Why is a regular scan important?</a:t>
            </a:r>
          </a:p>
        </p:txBody>
      </p:sp>
      <p:sp>
        <p:nvSpPr>
          <p:cNvPr id="3" name="Content Placeholder 2"/>
          <p:cNvSpPr>
            <a:spLocks noGrp="1"/>
          </p:cNvSpPr>
          <p:nvPr>
            <p:ph idx="1"/>
          </p:nvPr>
        </p:nvSpPr>
        <p:spPr/>
        <p:txBody>
          <a:bodyPr>
            <a:normAutofit fontScale="92500" lnSpcReduction="10000"/>
          </a:bodyPr>
          <a:lstStyle/>
          <a:p>
            <a:r>
              <a:rPr lang="en-GB" dirty="0"/>
              <a:t>Over 300 new vulnerabilities are found every day.</a:t>
            </a:r>
          </a:p>
          <a:p>
            <a:endParaRPr lang="en-GB" dirty="0"/>
          </a:p>
          <a:p>
            <a:r>
              <a:rPr lang="en-GB" dirty="0"/>
              <a:t>August 2020 – 915,510 items tested per scan</a:t>
            </a:r>
          </a:p>
          <a:p>
            <a:r>
              <a:rPr lang="en-GB" dirty="0"/>
              <a:t>September 2020 - 961,721 items tested per scan</a:t>
            </a:r>
          </a:p>
          <a:p>
            <a:r>
              <a:rPr lang="en-GB" dirty="0"/>
              <a:t>January 2021 - 1,014,123 items tested per scan</a:t>
            </a:r>
          </a:p>
          <a:p>
            <a:endParaRPr lang="en-GB" dirty="0"/>
          </a:p>
          <a:p>
            <a:r>
              <a:rPr lang="en-GB" dirty="0"/>
              <a:t>Imagine how far behind you will be after a year!</a:t>
            </a:r>
          </a:p>
        </p:txBody>
      </p:sp>
    </p:spTree>
    <p:extLst>
      <p:ext uri="{BB962C8B-B14F-4D97-AF65-F5344CB8AC3E}">
        <p14:creationId xmlns:p14="http://schemas.microsoft.com/office/powerpoint/2010/main" val="18356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features of bluedog VAPT</a:t>
            </a:r>
          </a:p>
        </p:txBody>
      </p:sp>
      <p:sp>
        <p:nvSpPr>
          <p:cNvPr id="3" name="Content Placeholder 2"/>
          <p:cNvSpPr>
            <a:spLocks noGrp="1"/>
          </p:cNvSpPr>
          <p:nvPr>
            <p:ph idx="1"/>
          </p:nvPr>
        </p:nvSpPr>
        <p:spPr/>
        <p:txBody>
          <a:bodyPr>
            <a:normAutofit fontScale="92500" lnSpcReduction="20000"/>
          </a:bodyPr>
          <a:lstStyle/>
          <a:p>
            <a:r>
              <a:rPr lang="en-GB" dirty="0"/>
              <a:t>Over a million different checks are performed each scan.</a:t>
            </a:r>
          </a:p>
          <a:p>
            <a:r>
              <a:rPr lang="en-GB" dirty="0"/>
              <a:t>Updated for new issues daily from multiple trusted sources.  </a:t>
            </a:r>
          </a:p>
          <a:p>
            <a:r>
              <a:rPr lang="en-GB" dirty="0"/>
              <a:t>Performs active reconnaissance. </a:t>
            </a:r>
          </a:p>
          <a:p>
            <a:r>
              <a:rPr lang="en-GB" dirty="0"/>
              <a:t>Scans against direct exploitation. </a:t>
            </a:r>
          </a:p>
          <a:p>
            <a:r>
              <a:rPr lang="en-GB" dirty="0"/>
              <a:t>Performs partial authentication and authorization bypass. </a:t>
            </a:r>
          </a:p>
          <a:p>
            <a:r>
              <a:rPr lang="en-GB" dirty="0"/>
              <a:t>Provides detail over time.</a:t>
            </a:r>
          </a:p>
        </p:txBody>
      </p:sp>
    </p:spTree>
    <p:extLst>
      <p:ext uri="{BB962C8B-B14F-4D97-AF65-F5344CB8AC3E}">
        <p14:creationId xmlns:p14="http://schemas.microsoft.com/office/powerpoint/2010/main" val="344424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features of bluedog VAPT</a:t>
            </a:r>
          </a:p>
        </p:txBody>
      </p:sp>
      <p:sp>
        <p:nvSpPr>
          <p:cNvPr id="3" name="Content Placeholder 2"/>
          <p:cNvSpPr>
            <a:spLocks noGrp="1"/>
          </p:cNvSpPr>
          <p:nvPr>
            <p:ph idx="1"/>
          </p:nvPr>
        </p:nvSpPr>
        <p:spPr/>
        <p:txBody>
          <a:bodyPr>
            <a:normAutofit fontScale="92500" lnSpcReduction="20000"/>
          </a:bodyPr>
          <a:lstStyle/>
          <a:p>
            <a:r>
              <a:rPr lang="en-GB" dirty="0"/>
              <a:t>See the full details of each scan via our dashboard and generate reports anytime. </a:t>
            </a:r>
          </a:p>
          <a:p>
            <a:r>
              <a:rPr lang="en-GB" dirty="0"/>
              <a:t>Handles the false positives. </a:t>
            </a:r>
          </a:p>
          <a:p>
            <a:r>
              <a:rPr lang="en-GB" dirty="0"/>
              <a:t>Provides descriptions, insights, detection, summary, solutions, and other hosts with the same issue in one view. </a:t>
            </a:r>
          </a:p>
          <a:p>
            <a:r>
              <a:rPr lang="en-GB" dirty="0"/>
              <a:t>Reviewed and overseen by the bluedog 24/7 Security Operation Centre.</a:t>
            </a:r>
          </a:p>
          <a:p>
            <a:r>
              <a:rPr lang="en-GB" dirty="0"/>
              <a:t>Up and running almost instantly</a:t>
            </a:r>
          </a:p>
        </p:txBody>
      </p:sp>
    </p:spTree>
    <p:extLst>
      <p:ext uri="{BB962C8B-B14F-4D97-AF65-F5344CB8AC3E}">
        <p14:creationId xmlns:p14="http://schemas.microsoft.com/office/powerpoint/2010/main" val="32978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uedog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dog.potx" id="{AA3D2C37-FBDD-4B97-971D-066FCAEF6F2D}" vid="{4916FE2B-EC5A-486D-8BCF-07B19B6B0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A06B571998D347863C884CB25058AF" ma:contentTypeVersion="11" ma:contentTypeDescription="Create a new document." ma:contentTypeScope="" ma:versionID="108a445530f3b1c78b8543f23eb85b41">
  <xsd:schema xmlns:xsd="http://www.w3.org/2001/XMLSchema" xmlns:xs="http://www.w3.org/2001/XMLSchema" xmlns:p="http://schemas.microsoft.com/office/2006/metadata/properties" xmlns:ns2="a3006de0-e986-46df-be45-0cb9fb094a65" xmlns:ns3="0d128ab0-83d0-4f39-bc3f-4ac7b2daff0e" targetNamespace="http://schemas.microsoft.com/office/2006/metadata/properties" ma:root="true" ma:fieldsID="a3de7db0d393c5d170c20167e370a2a7" ns2:_="" ns3:_="">
    <xsd:import namespace="a3006de0-e986-46df-be45-0cb9fb094a65"/>
    <xsd:import namespace="0d128ab0-83d0-4f39-bc3f-4ac7b2daff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06de0-e986-46df-be45-0cb9fb094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128ab0-83d0-4f39-bc3f-4ac7b2daff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5201D4-E211-48C0-BE8D-9A8CD38AAA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06de0-e986-46df-be45-0cb9fb094a65"/>
    <ds:schemaRef ds:uri="0d128ab0-83d0-4f39-bc3f-4ac7b2daff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876ABD-F4BF-4B77-9EC1-E53F5EB563A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a3006de0-e986-46df-be45-0cb9fb094a65"/>
    <ds:schemaRef ds:uri="http://www.w3.org/XML/1998/namespace"/>
  </ds:schemaRefs>
</ds:datastoreItem>
</file>

<file path=customXml/itemProps3.xml><?xml version="1.0" encoding="utf-8"?>
<ds:datastoreItem xmlns:ds="http://schemas.openxmlformats.org/officeDocument/2006/customXml" ds:itemID="{7E1CA065-DC67-407E-B868-C91032DA48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BluedogTheme1</Template>
  <TotalTime>7794</TotalTime>
  <Words>1325</Words>
  <Application>Microsoft Office PowerPoint</Application>
  <PresentationFormat>On-screen Show (16:9)</PresentationFormat>
  <Paragraphs>157</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BluedogTheme1</vt:lpstr>
      <vt:lpstr>bluedog Security Monitoring</vt:lpstr>
      <vt:lpstr>Who we are?</vt:lpstr>
      <vt:lpstr>PowerPoint Presentation</vt:lpstr>
      <vt:lpstr>Our business centres</vt:lpstr>
      <vt:lpstr>What is VAPT?</vt:lpstr>
      <vt:lpstr>The power of VAPT</vt:lpstr>
      <vt:lpstr>Why is a regular scan important?</vt:lpstr>
      <vt:lpstr>Key features of bluedog VAPT</vt:lpstr>
      <vt:lpstr>Key features of bluedog VAPT</vt:lpstr>
      <vt:lpstr>PowerPoint Presentation</vt:lpstr>
      <vt:lpstr>PowerPoint Presentation</vt:lpstr>
      <vt:lpstr>PowerPoint Presentation</vt:lpstr>
      <vt:lpstr>Benefits of Bluedog VAPT</vt:lpstr>
      <vt:lpstr>Bluedog is ISO27001 Certified</vt:lpstr>
      <vt:lpstr>Bluedog VAPT Services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VAPT Services</dc:title>
  <dc:creator>Paul Lomax-User</dc:creator>
  <cp:lastModifiedBy>Lawrence Perez</cp:lastModifiedBy>
  <cp:revision>40</cp:revision>
  <dcterms:created xsi:type="dcterms:W3CDTF">2021-01-13T10:36:19Z</dcterms:created>
  <dcterms:modified xsi:type="dcterms:W3CDTF">2021-03-26T07:34:06Z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0x01010017A06B571998D347863C884CB25058AF</vt:lpwstr>
  </property>
</Properties>
</file>